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11" r:id="rId3"/>
    <p:sldId id="312" r:id="rId4"/>
    <p:sldId id="313" r:id="rId5"/>
    <p:sldId id="323" r:id="rId6"/>
    <p:sldId id="314" r:id="rId7"/>
    <p:sldId id="315" r:id="rId8"/>
    <p:sldId id="324" r:id="rId9"/>
    <p:sldId id="325" r:id="rId10"/>
    <p:sldId id="316" r:id="rId11"/>
    <p:sldId id="298" r:id="rId1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984CC"/>
    <a:srgbClr val="03136A"/>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596" autoAdjust="0"/>
  </p:normalViewPr>
  <p:slideViewPr>
    <p:cSldViewPr>
      <p:cViewPr varScale="1">
        <p:scale>
          <a:sx n="81" d="100"/>
          <a:sy n="81" d="100"/>
        </p:scale>
        <p:origin x="1253"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F76B988-C79D-4034-A7B8-036DBD72125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tr-TR"/>
          </a:p>
        </p:txBody>
      </p:sp>
      <p:sp>
        <p:nvSpPr>
          <p:cNvPr id="81923" name="Rectangle 3">
            <a:extLst>
              <a:ext uri="{FF2B5EF4-FFF2-40B4-BE49-F238E27FC236}">
                <a16:creationId xmlns:a16="http://schemas.microsoft.com/office/drawing/2014/main" id="{540B8EF4-5CFA-4433-AA39-B836B093074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tr-TR"/>
          </a:p>
        </p:txBody>
      </p:sp>
      <p:sp>
        <p:nvSpPr>
          <p:cNvPr id="81924" name="Rectangle 4">
            <a:extLst>
              <a:ext uri="{FF2B5EF4-FFF2-40B4-BE49-F238E27FC236}">
                <a16:creationId xmlns:a16="http://schemas.microsoft.com/office/drawing/2014/main" id="{7B5162A5-3E9F-41DE-A186-FC63425063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BDD509E5-B834-47E0-BDFC-0749BC810B5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81926" name="Rectangle 6">
            <a:extLst>
              <a:ext uri="{FF2B5EF4-FFF2-40B4-BE49-F238E27FC236}">
                <a16:creationId xmlns:a16="http://schemas.microsoft.com/office/drawing/2014/main" id="{6F8FF1CA-5314-444F-8DC3-39D710CF268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tr-TR"/>
          </a:p>
        </p:txBody>
      </p:sp>
      <p:sp>
        <p:nvSpPr>
          <p:cNvPr id="81927" name="Rectangle 7">
            <a:extLst>
              <a:ext uri="{FF2B5EF4-FFF2-40B4-BE49-F238E27FC236}">
                <a16:creationId xmlns:a16="http://schemas.microsoft.com/office/drawing/2014/main" id="{B77B2425-7916-4DA5-80B2-F0957D82B13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1D4EE54-B25E-4C43-A94D-6D95DDCAE711}" type="slidenum">
              <a:rPr lang="en-US" altLang="tr-TR"/>
              <a:pPr/>
              <a:t>‹#›</a:t>
            </a:fld>
            <a:endParaRPr lang="en-US"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8AD212-E5DE-47A0-AD32-B31D890722A4}"/>
              </a:ext>
            </a:extLst>
          </p:cNvPr>
          <p:cNvSpPr>
            <a:spLocks noGrp="1" noChangeArrowheads="1"/>
          </p:cNvSpPr>
          <p:nvPr>
            <p:ph type="sldNum" sz="quarter" idx="5"/>
          </p:nvPr>
        </p:nvSpPr>
        <p:spPr>
          <a:ln/>
        </p:spPr>
        <p:txBody>
          <a:bodyPr/>
          <a:lstStyle/>
          <a:p>
            <a:fld id="{14A40053-8E9D-409F-87D3-46CD07F34DD0}" type="slidenum">
              <a:rPr lang="en-US" altLang="tr-TR"/>
              <a:pPr/>
              <a:t>1</a:t>
            </a:fld>
            <a:endParaRPr lang="en-US" altLang="tr-TR"/>
          </a:p>
        </p:txBody>
      </p:sp>
      <p:sp>
        <p:nvSpPr>
          <p:cNvPr id="107522" name="Rectangle 2">
            <a:extLst>
              <a:ext uri="{FF2B5EF4-FFF2-40B4-BE49-F238E27FC236}">
                <a16:creationId xmlns:a16="http://schemas.microsoft.com/office/drawing/2014/main" id="{A86D0528-B36D-4A34-BD3A-188E498468DA}"/>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BE6334E6-A20B-4A0F-8932-E8134AE31889}"/>
              </a:ext>
            </a:extLst>
          </p:cNvPr>
          <p:cNvSpPr>
            <a:spLocks noGrp="1" noChangeArrowheads="1"/>
          </p:cNvSpPr>
          <p:nvPr>
            <p:ph type="body" idx="1"/>
          </p:nvPr>
        </p:nvSpPr>
        <p:spPr/>
        <p:txBody>
          <a:bodyPr/>
          <a:lstStyle/>
          <a:p>
            <a:endParaRPr lang="ru-RU"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10</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920022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821112-E953-4344-A706-88BE8D765C32}"/>
              </a:ext>
            </a:extLst>
          </p:cNvPr>
          <p:cNvSpPr>
            <a:spLocks noGrp="1" noChangeArrowheads="1"/>
          </p:cNvSpPr>
          <p:nvPr>
            <p:ph type="sldNum" sz="quarter" idx="5"/>
          </p:nvPr>
        </p:nvSpPr>
        <p:spPr>
          <a:ln/>
        </p:spPr>
        <p:txBody>
          <a:bodyPr/>
          <a:lstStyle/>
          <a:p>
            <a:fld id="{32F400E4-F00E-48D5-8DC4-2910DA3CFA8D}" type="slidenum">
              <a:rPr lang="en-US" altLang="tr-TR"/>
              <a:pPr/>
              <a:t>11</a:t>
            </a:fld>
            <a:endParaRPr lang="en-US" altLang="tr-TR"/>
          </a:p>
        </p:txBody>
      </p:sp>
      <p:sp>
        <p:nvSpPr>
          <p:cNvPr id="110594" name="Rectangle 2">
            <a:extLst>
              <a:ext uri="{FF2B5EF4-FFF2-40B4-BE49-F238E27FC236}">
                <a16:creationId xmlns:a16="http://schemas.microsoft.com/office/drawing/2014/main" id="{0D70266C-966E-40D1-AB42-437A8FA5334F}"/>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7E5DB2F9-EFF6-4D2B-8388-6AE5A51EF9EE}"/>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46134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2</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663291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3</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35850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4</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45158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5</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19571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6</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491198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7</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23920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8</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628325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9</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426488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B28F50B-434F-4459-A698-86F5D9F84D23}"/>
              </a:ext>
            </a:extLst>
          </p:cNvPr>
          <p:cNvSpPr>
            <a:spLocks noGrp="1" noChangeArrowheads="1"/>
          </p:cNvSpPr>
          <p:nvPr>
            <p:ph type="ctrTitle"/>
          </p:nvPr>
        </p:nvSpPr>
        <p:spPr>
          <a:xfrm>
            <a:off x="990600" y="9906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tr-TR" altLang="tr-TR" noProof="0"/>
              <a:t>Asıl başlık stilini düzenlemek için tıklayın</a:t>
            </a:r>
            <a:endParaRPr lang="en-US" altLang="tr-TR" noProof="0"/>
          </a:p>
        </p:txBody>
      </p:sp>
      <p:sp>
        <p:nvSpPr>
          <p:cNvPr id="3075" name="Rectangle 3">
            <a:extLst>
              <a:ext uri="{FF2B5EF4-FFF2-40B4-BE49-F238E27FC236}">
                <a16:creationId xmlns:a16="http://schemas.microsoft.com/office/drawing/2014/main" id="{8C191E9F-C498-4E1F-8018-EC8B3158F359}"/>
              </a:ext>
            </a:extLst>
          </p:cNvPr>
          <p:cNvSpPr>
            <a:spLocks noGrp="1" noChangeArrowheads="1"/>
          </p:cNvSpPr>
          <p:nvPr>
            <p:ph type="subTitle" idx="1"/>
          </p:nvPr>
        </p:nvSpPr>
        <p:spPr>
          <a:xfrm>
            <a:off x="990600" y="16764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tr-TR" altLang="tr-TR" noProof="0"/>
              <a:t>Asıl alt başlık stilini düzenlemek için tıklayın</a:t>
            </a:r>
            <a:endParaRPr lang="en-US" altLang="tr-T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CF2EC-7524-4373-B066-3361DC2FA7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FAB8FA0-3678-42E7-8C7C-1E6526BCD35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70413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AA5400D-469A-4F30-9B5E-AB4515917195}"/>
              </a:ext>
            </a:extLst>
          </p:cNvPr>
          <p:cNvSpPr>
            <a:spLocks noGrp="1"/>
          </p:cNvSpPr>
          <p:nvPr>
            <p:ph type="title" orient="vert"/>
          </p:nvPr>
        </p:nvSpPr>
        <p:spPr>
          <a:xfrm>
            <a:off x="6477000" y="1752600"/>
            <a:ext cx="1828800" cy="4724400"/>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627B3B9-E784-4F45-A460-C6A44ADF418F}"/>
              </a:ext>
            </a:extLst>
          </p:cNvPr>
          <p:cNvSpPr>
            <a:spLocks noGrp="1"/>
          </p:cNvSpPr>
          <p:nvPr>
            <p:ph type="body" orient="vert" idx="1"/>
          </p:nvPr>
        </p:nvSpPr>
        <p:spPr>
          <a:xfrm>
            <a:off x="990600" y="1752600"/>
            <a:ext cx="5334000" cy="47244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7712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253C01-E750-4584-A138-99CF5A95C3D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6F0E750-E5F5-4DD4-A2DF-2A290025933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1380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90AC1-6FE6-42C6-A24D-CBB729A1AFB1}"/>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4B841E-8837-427B-A068-EF572316570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Tree>
    <p:extLst>
      <p:ext uri="{BB962C8B-B14F-4D97-AF65-F5344CB8AC3E}">
        <p14:creationId xmlns:p14="http://schemas.microsoft.com/office/powerpoint/2010/main" val="16623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E2249-E8B7-45D4-970C-DBB567B3B47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D1392D5-61BB-4C69-A520-A018D22A8493}"/>
              </a:ext>
            </a:extLst>
          </p:cNvPr>
          <p:cNvSpPr>
            <a:spLocks noGrp="1"/>
          </p:cNvSpPr>
          <p:nvPr>
            <p:ph sz="half" idx="1"/>
          </p:nvPr>
        </p:nvSpPr>
        <p:spPr>
          <a:xfrm>
            <a:off x="9906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1B0A13B-610D-4869-906B-EAD5A9CF2F62}"/>
              </a:ext>
            </a:extLst>
          </p:cNvPr>
          <p:cNvSpPr>
            <a:spLocks noGrp="1"/>
          </p:cNvSpPr>
          <p:nvPr>
            <p:ph sz="half" idx="2"/>
          </p:nvPr>
        </p:nvSpPr>
        <p:spPr>
          <a:xfrm>
            <a:off x="47244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5314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946536-77CF-459F-95EC-D19915D673FB}"/>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E20552-0095-432F-A454-C15DD75D86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D08B924-DAEB-4748-8E7D-A6B82F42F687}"/>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E66AB97-A1B3-4D3A-9AB0-6D340D26A4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4C1940-68E3-4863-9AEE-DB67E19B3683}"/>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400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480AC6-32C7-45C9-B61E-F57EB9040F2D}"/>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06527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95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575686-626F-4032-9AD9-E3E0274849FB}"/>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F88F084-45F7-447A-9262-B373762C4B7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C120AD5-D045-480A-97EB-3BBD46881C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6956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E4E87A-9C16-4142-92A2-F16DEF768151}"/>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7E56E42-F7E7-4AFD-87B6-8066E76286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E2938E6F-83F1-4B64-9F46-220E7DB290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55837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B88AF6-19F9-4670-9246-7B74AC67984D}"/>
              </a:ext>
            </a:extLst>
          </p:cNvPr>
          <p:cNvSpPr>
            <a:spLocks noGrp="1" noChangeArrowheads="1"/>
          </p:cNvSpPr>
          <p:nvPr>
            <p:ph type="title"/>
          </p:nvPr>
        </p:nvSpPr>
        <p:spPr bwMode="auto">
          <a:xfrm>
            <a:off x="990600" y="17526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endParaRPr lang="en-US" altLang="tr-TR"/>
          </a:p>
        </p:txBody>
      </p:sp>
      <p:sp>
        <p:nvSpPr>
          <p:cNvPr id="1027" name="Rectangle 3">
            <a:extLst>
              <a:ext uri="{FF2B5EF4-FFF2-40B4-BE49-F238E27FC236}">
                <a16:creationId xmlns:a16="http://schemas.microsoft.com/office/drawing/2014/main" id="{198D3471-DA83-4A7C-8A9A-B96FA7D7D481}"/>
              </a:ext>
            </a:extLst>
          </p:cNvPr>
          <p:cNvSpPr>
            <a:spLocks noGrp="1" noChangeArrowheads="1"/>
          </p:cNvSpPr>
          <p:nvPr>
            <p:ph type="body" idx="1"/>
          </p:nvPr>
        </p:nvSpPr>
        <p:spPr bwMode="auto">
          <a:xfrm>
            <a:off x="990600" y="2606675"/>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a:extLst>
              <a:ext uri="{FF2B5EF4-FFF2-40B4-BE49-F238E27FC236}">
                <a16:creationId xmlns:a16="http://schemas.microsoft.com/office/drawing/2014/main" id="{9E533F7C-A1DB-43BB-901C-BD0BB2803252}"/>
              </a:ext>
            </a:extLst>
          </p:cNvPr>
          <p:cNvSpPr>
            <a:spLocks noGrp="1" noChangeArrowheads="1"/>
          </p:cNvSpPr>
          <p:nvPr>
            <p:ph type="ctrTitle"/>
          </p:nvPr>
        </p:nvSpPr>
        <p:spPr>
          <a:xfrm>
            <a:off x="395536" y="2135397"/>
            <a:ext cx="8153400" cy="2139933"/>
          </a:xfrm>
        </p:spPr>
        <p:txBody>
          <a:bodyPr/>
          <a:lstStyle/>
          <a:p>
            <a:pPr>
              <a:lnSpc>
                <a:spcPct val="107000"/>
              </a:lnSpc>
              <a:spcAft>
                <a:spcPts val="800"/>
              </a:spcAft>
            </a:pPr>
            <a:br>
              <a:rPr lang="tr-TR" altLang="tr-TR" dirty="0"/>
            </a:br>
            <a:r>
              <a:rPr lang="tr-TR" sz="1800" dirty="0">
                <a:solidFill>
                  <a:srgbClr val="000000"/>
                </a:solidFill>
                <a:latin typeface="Calibri" panose="020F0502020204030204" pitchFamily="34" charset="0"/>
                <a:cs typeface="Calibri" panose="020F0502020204030204" pitchFamily="34" charset="0"/>
              </a:rPr>
              <a:t>1.1.5. Arayüz.                          </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1.1.6. Araç Çubukları</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1.1.7. Çizim Öncesi Ayarlar</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1  1.7.1. Görüntü Ayarları</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1.1.7.2. Genel Ayarlar </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1.1.8. Dosya Denetimi</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1.1.9. Bulut Ortamında Dosya Denetimi</a:t>
            </a:r>
            <a:br>
              <a:rPr lang="tr-TR" sz="1800" dirty="0">
                <a:solidFill>
                  <a:srgbClr val="000000"/>
                </a:solidFill>
                <a:latin typeface="Calibri" panose="020F0502020204030204" pitchFamily="34" charset="0"/>
                <a:cs typeface="Calibri" panose="020F0502020204030204" pitchFamily="34" charset="0"/>
              </a:rPr>
            </a:br>
            <a:endParaRPr lang="en-US" altLang="tr-TR" dirty="0"/>
          </a:p>
        </p:txBody>
      </p:sp>
      <p:sp>
        <p:nvSpPr>
          <p:cNvPr id="5" name="Rectangle 4">
            <a:extLst>
              <a:ext uri="{FF2B5EF4-FFF2-40B4-BE49-F238E27FC236}">
                <a16:creationId xmlns:a16="http://schemas.microsoft.com/office/drawing/2014/main" id="{FA6D6C2F-E1CF-C5B6-498F-2186C8BFCB66}"/>
              </a:ext>
            </a:extLst>
          </p:cNvPr>
          <p:cNvSpPr txBox="1">
            <a:spLocks noChangeArrowheads="1"/>
          </p:cNvSpPr>
          <p:nvPr/>
        </p:nvSpPr>
        <p:spPr bwMode="auto">
          <a:xfrm>
            <a:off x="4812565" y="6443119"/>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dirty="0"/>
              <a:t>Makine ve Tasarım Teknolojisi Alanı</a:t>
            </a:r>
            <a:endParaRPr lang="en-US" altLang="tr-TR" sz="2000" dirty="0"/>
          </a:p>
          <a:p>
            <a:endParaRPr lang="en-US" altLang="tr-TR" dirty="0"/>
          </a:p>
        </p:txBody>
      </p:sp>
      <p:sp>
        <p:nvSpPr>
          <p:cNvPr id="6" name="Rectangle 5">
            <a:extLst>
              <a:ext uri="{FF2B5EF4-FFF2-40B4-BE49-F238E27FC236}">
                <a16:creationId xmlns:a16="http://schemas.microsoft.com/office/drawing/2014/main" id="{F0D10EB5-EFB0-05A4-1094-92D77A13D104}"/>
              </a:ext>
            </a:extLst>
          </p:cNvPr>
          <p:cNvSpPr txBox="1">
            <a:spLocks noChangeArrowheads="1"/>
          </p:cNvSpPr>
          <p:nvPr/>
        </p:nvSpPr>
        <p:spPr bwMode="auto">
          <a:xfrm>
            <a:off x="1980478" y="1809777"/>
            <a:ext cx="8153400" cy="65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a:lstStyle>
          <a:p>
            <a:pPr>
              <a:lnSpc>
                <a:spcPct val="107000"/>
              </a:lnSpc>
              <a:spcAft>
                <a:spcPts val="800"/>
              </a:spcAft>
            </a:pPr>
            <a:r>
              <a:rPr lang="tr-TR" altLang="tr-TR" dirty="0">
                <a:solidFill>
                  <a:srgbClr val="FF00FF"/>
                </a:solidFill>
              </a:rPr>
              <a:t>Fusion 360 Giriş </a:t>
            </a:r>
            <a:br>
              <a:rPr lang="tr-TR" altLang="tr-TR" dirty="0"/>
            </a:br>
            <a:endParaRPr lang="en-US" altLang="tr-TR" dirty="0"/>
          </a:p>
        </p:txBody>
      </p:sp>
      <p:pic>
        <p:nvPicPr>
          <p:cNvPr id="7" name="Resim 6">
            <a:extLst>
              <a:ext uri="{FF2B5EF4-FFF2-40B4-BE49-F238E27FC236}">
                <a16:creationId xmlns:a16="http://schemas.microsoft.com/office/drawing/2014/main" id="{4AE166F7-E84F-E45A-1756-60ECA6484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00" y="4810273"/>
            <a:ext cx="1787637" cy="1889616"/>
          </a:xfrm>
          <a:prstGeom prst="rect">
            <a:avLst/>
          </a:prstGeom>
        </p:spPr>
      </p:pic>
      <p:sp>
        <p:nvSpPr>
          <p:cNvPr id="8" name="Metin kutusu 7">
            <a:extLst>
              <a:ext uri="{FF2B5EF4-FFF2-40B4-BE49-F238E27FC236}">
                <a16:creationId xmlns:a16="http://schemas.microsoft.com/office/drawing/2014/main" id="{F7F7703E-13F1-08D6-9CED-244DB7E7AF46}"/>
              </a:ext>
            </a:extLst>
          </p:cNvPr>
          <p:cNvSpPr txBox="1"/>
          <p:nvPr/>
        </p:nvSpPr>
        <p:spPr>
          <a:xfrm>
            <a:off x="-306310" y="4509120"/>
            <a:ext cx="4604656" cy="461665"/>
          </a:xfrm>
          <a:prstGeom prst="rect">
            <a:avLst/>
          </a:prstGeom>
          <a:noFill/>
        </p:spPr>
        <p:txBody>
          <a:bodyPr wrap="square">
            <a:spAutoFit/>
          </a:bodyPr>
          <a:lstStyle/>
          <a:p>
            <a:r>
              <a:rPr lang="tr-TR" sz="2400" dirty="0">
                <a:solidFill>
                  <a:srgbClr val="000000"/>
                </a:solidFill>
                <a:latin typeface="Calibri" panose="020F0502020204030204" pitchFamily="34" charset="0"/>
                <a:cs typeface="Calibri" panose="020F0502020204030204" pitchFamily="34" charset="0"/>
              </a:rPr>
              <a:t>2.Hafta</a:t>
            </a:r>
            <a:endParaRPr lang="tr-TR" dirty="0"/>
          </a:p>
        </p:txBody>
      </p:sp>
      <p:pic>
        <p:nvPicPr>
          <p:cNvPr id="9" name="Resim 8">
            <a:extLst>
              <a:ext uri="{FF2B5EF4-FFF2-40B4-BE49-F238E27FC236}">
                <a16:creationId xmlns:a16="http://schemas.microsoft.com/office/drawing/2014/main" id="{1B35B0C4-4BC7-3047-8937-FABE36920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15334"/>
            <a:ext cx="1572432" cy="1513466"/>
          </a:xfrm>
          <a:prstGeom prst="rect">
            <a:avLst/>
          </a:prstGeom>
        </p:spPr>
      </p:pic>
      <p:pic>
        <p:nvPicPr>
          <p:cNvPr id="2" name="Resim 1">
            <a:extLst>
              <a:ext uri="{FF2B5EF4-FFF2-40B4-BE49-F238E27FC236}">
                <a16:creationId xmlns:a16="http://schemas.microsoft.com/office/drawing/2014/main" id="{B5A5DCA6-5E12-66B3-F923-0EB6288993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2" y="6272859"/>
            <a:ext cx="576318" cy="513160"/>
          </a:xfrm>
          <a:prstGeom prst="rect">
            <a:avLst/>
          </a:prstGeom>
        </p:spPr>
      </p:pic>
      <p:sp>
        <p:nvSpPr>
          <p:cNvPr id="3" name="Metin kutusu 3">
            <a:extLst>
              <a:ext uri="{FF2B5EF4-FFF2-40B4-BE49-F238E27FC236}">
                <a16:creationId xmlns:a16="http://schemas.microsoft.com/office/drawing/2014/main" id="{6594528D-315D-3B66-01F7-75CDE67E6C96}"/>
              </a:ext>
            </a:extLst>
          </p:cNvPr>
          <p:cNvSpPr txBox="1"/>
          <p:nvPr/>
        </p:nvSpPr>
        <p:spPr>
          <a:xfrm>
            <a:off x="596340" y="6479264"/>
            <a:ext cx="2350106" cy="338554"/>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l"/>
            <a:r>
              <a:rPr lang="tr-TR" sz="1600" dirty="0"/>
              <a:t>Ahmet SAN-Karamürsel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238B05E-9DBA-4160-84E3-1373FB1BFEFF}"/>
              </a:ext>
            </a:extLst>
          </p:cNvPr>
          <p:cNvSpPr>
            <a:spLocks noGrp="1" noChangeArrowheads="1"/>
          </p:cNvSpPr>
          <p:nvPr>
            <p:ph type="title"/>
          </p:nvPr>
        </p:nvSpPr>
        <p:spPr>
          <a:xfrm>
            <a:off x="1222263" y="223130"/>
            <a:ext cx="6934200" cy="715963"/>
          </a:xfrm>
        </p:spPr>
        <p:txBody>
          <a:bodyPr/>
          <a:lstStyle/>
          <a:p>
            <a:r>
              <a:rPr lang="tr-TR" altLang="tr-TR" sz="4000" dirty="0">
                <a:solidFill>
                  <a:srgbClr val="FF0000"/>
                </a:solidFill>
              </a:rPr>
              <a:t>Fusion 360 Giriş</a:t>
            </a:r>
            <a:endParaRPr lang="en-US" altLang="tr-TR" sz="4000" dirty="0">
              <a:solidFill>
                <a:srgbClr val="FF0000"/>
              </a:solidFill>
            </a:endParaRPr>
          </a:p>
        </p:txBody>
      </p:sp>
      <p:sp>
        <p:nvSpPr>
          <p:cNvPr id="6" name="Dikdörtgen 5">
            <a:extLst>
              <a:ext uri="{FF2B5EF4-FFF2-40B4-BE49-F238E27FC236}">
                <a16:creationId xmlns:a16="http://schemas.microsoft.com/office/drawing/2014/main" id="{69077DC5-ACBB-4635-B22B-E4F157CED68D}"/>
              </a:ext>
            </a:extLst>
          </p:cNvPr>
          <p:cNvSpPr/>
          <p:nvPr/>
        </p:nvSpPr>
        <p:spPr bwMode="auto">
          <a:xfrm>
            <a:off x="3851920" y="3212976"/>
            <a:ext cx="1296144" cy="1152128"/>
          </a:xfrm>
          <a:prstGeom prst="rect">
            <a:avLst/>
          </a:prstGeom>
          <a:ln>
            <a:noFill/>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a:ln>
                <a:noFill/>
              </a:ln>
              <a:solidFill>
                <a:schemeClr val="tx1"/>
              </a:solidFill>
              <a:effectLst/>
              <a:latin typeface="Arial" panose="020B0604020202020204" pitchFamily="34" charset="0"/>
            </a:endParaRPr>
          </a:p>
        </p:txBody>
      </p:sp>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pic>
        <p:nvPicPr>
          <p:cNvPr id="5" name="Resim 4">
            <a:extLst>
              <a:ext uri="{FF2B5EF4-FFF2-40B4-BE49-F238E27FC236}">
                <a16:creationId xmlns:a16="http://schemas.microsoft.com/office/drawing/2014/main" id="{51FEFA5E-5E97-06D7-CBFA-911D5D25A37D}"/>
              </a:ext>
            </a:extLst>
          </p:cNvPr>
          <p:cNvPicPr>
            <a:picLocks noChangeAspect="1"/>
          </p:cNvPicPr>
          <p:nvPr/>
        </p:nvPicPr>
        <p:blipFill rotWithShape="1">
          <a:blip r:embed="rId4"/>
          <a:srcRect l="30313" t="16800" r="36613" b="7601"/>
          <a:stretch/>
        </p:blipFill>
        <p:spPr>
          <a:xfrm>
            <a:off x="2267744" y="1453959"/>
            <a:ext cx="4032448" cy="4927369"/>
          </a:xfrm>
          <a:prstGeom prst="rect">
            <a:avLst/>
          </a:prstGeom>
        </p:spPr>
      </p:pic>
      <p:pic>
        <p:nvPicPr>
          <p:cNvPr id="3" name="Resim 2">
            <a:extLst>
              <a:ext uri="{FF2B5EF4-FFF2-40B4-BE49-F238E27FC236}">
                <a16:creationId xmlns:a16="http://schemas.microsoft.com/office/drawing/2014/main" id="{1AB12F11-EA8F-2315-79E8-E0B357FE01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2" y="6272859"/>
            <a:ext cx="576318" cy="513160"/>
          </a:xfrm>
          <a:prstGeom prst="rect">
            <a:avLst/>
          </a:prstGeom>
        </p:spPr>
      </p:pic>
      <p:sp>
        <p:nvSpPr>
          <p:cNvPr id="4" name="Metin kutusu 3">
            <a:extLst>
              <a:ext uri="{FF2B5EF4-FFF2-40B4-BE49-F238E27FC236}">
                <a16:creationId xmlns:a16="http://schemas.microsoft.com/office/drawing/2014/main" id="{F9D59404-9A8F-28D8-7F2D-8660A1327124}"/>
              </a:ext>
            </a:extLst>
          </p:cNvPr>
          <p:cNvSpPr txBox="1"/>
          <p:nvPr/>
        </p:nvSpPr>
        <p:spPr>
          <a:xfrm>
            <a:off x="596340" y="6479264"/>
            <a:ext cx="2350106" cy="338554"/>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l"/>
            <a:r>
              <a:rPr lang="tr-TR" sz="1600" dirty="0"/>
              <a:t>Ahmet SAN-Karamürsel</a:t>
            </a:r>
          </a:p>
        </p:txBody>
      </p:sp>
    </p:spTree>
    <p:extLst>
      <p:ext uri="{BB962C8B-B14F-4D97-AF65-F5344CB8AC3E}">
        <p14:creationId xmlns:p14="http://schemas.microsoft.com/office/powerpoint/2010/main" val="132289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EBFA2F7-DF30-45D0-88D6-BE2A469D5043}"/>
              </a:ext>
            </a:extLst>
          </p:cNvPr>
          <p:cNvSpPr>
            <a:spLocks noGrp="1" noChangeArrowheads="1"/>
          </p:cNvSpPr>
          <p:nvPr>
            <p:ph type="title"/>
          </p:nvPr>
        </p:nvSpPr>
        <p:spPr>
          <a:xfrm>
            <a:off x="1907704" y="332656"/>
            <a:ext cx="6934200" cy="715963"/>
          </a:xfrm>
        </p:spPr>
        <p:txBody>
          <a:bodyPr/>
          <a:lstStyle/>
          <a:p>
            <a:r>
              <a:rPr lang="tr-TR" altLang="tr-TR" sz="4000" dirty="0">
                <a:solidFill>
                  <a:srgbClr val="FF0000"/>
                </a:solidFill>
              </a:rPr>
              <a:t>Fusion 360 Giriş</a:t>
            </a:r>
            <a:endParaRPr lang="en-US" altLang="tr-TR" sz="4000" dirty="0">
              <a:solidFill>
                <a:srgbClr val="FF0000"/>
              </a:solidFill>
            </a:endParaRPr>
          </a:p>
        </p:txBody>
      </p:sp>
      <p:pic>
        <p:nvPicPr>
          <p:cNvPr id="3" name="Resim 2">
            <a:extLst>
              <a:ext uri="{FF2B5EF4-FFF2-40B4-BE49-F238E27FC236}">
                <a16:creationId xmlns:a16="http://schemas.microsoft.com/office/drawing/2014/main" id="{3F5138F6-1E97-4DDC-BDE6-1030E3A17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139129"/>
            <a:ext cx="3918215" cy="4141738"/>
          </a:xfrm>
          <a:prstGeom prst="rect">
            <a:avLst/>
          </a:prstGeom>
        </p:spPr>
      </p:pic>
      <p:pic>
        <p:nvPicPr>
          <p:cNvPr id="2" name="Resim 1">
            <a:extLst>
              <a:ext uri="{FF2B5EF4-FFF2-40B4-BE49-F238E27FC236}">
                <a16:creationId xmlns:a16="http://schemas.microsoft.com/office/drawing/2014/main" id="{BE621A6E-DA5F-54A7-610F-F11E162E6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pic>
        <p:nvPicPr>
          <p:cNvPr id="4" name="Resim 3">
            <a:extLst>
              <a:ext uri="{FF2B5EF4-FFF2-40B4-BE49-F238E27FC236}">
                <a16:creationId xmlns:a16="http://schemas.microsoft.com/office/drawing/2014/main" id="{E81845E8-8539-4291-F973-60F57EBA72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2" y="6272859"/>
            <a:ext cx="576318" cy="513160"/>
          </a:xfrm>
          <a:prstGeom prst="rect">
            <a:avLst/>
          </a:prstGeom>
        </p:spPr>
      </p:pic>
      <p:sp>
        <p:nvSpPr>
          <p:cNvPr id="5" name="Metin kutusu 3">
            <a:extLst>
              <a:ext uri="{FF2B5EF4-FFF2-40B4-BE49-F238E27FC236}">
                <a16:creationId xmlns:a16="http://schemas.microsoft.com/office/drawing/2014/main" id="{605808A5-CC48-7B76-B25B-7557364D8F44}"/>
              </a:ext>
            </a:extLst>
          </p:cNvPr>
          <p:cNvSpPr txBox="1"/>
          <p:nvPr/>
        </p:nvSpPr>
        <p:spPr>
          <a:xfrm>
            <a:off x="596340" y="6479264"/>
            <a:ext cx="2350106" cy="338554"/>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l"/>
            <a:r>
              <a:rPr lang="tr-TR" sz="1600" dirty="0"/>
              <a:t>Ahmet SAN-Karamürsel</a:t>
            </a:r>
          </a:p>
        </p:txBody>
      </p:sp>
    </p:spTree>
    <p:extLst>
      <p:ext uri="{BB962C8B-B14F-4D97-AF65-F5344CB8AC3E}">
        <p14:creationId xmlns:p14="http://schemas.microsoft.com/office/powerpoint/2010/main" val="270172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238B05E-9DBA-4160-84E3-1373FB1BFEFF}"/>
              </a:ext>
            </a:extLst>
          </p:cNvPr>
          <p:cNvSpPr>
            <a:spLocks noGrp="1" noChangeArrowheads="1"/>
          </p:cNvSpPr>
          <p:nvPr>
            <p:ph type="title"/>
          </p:nvPr>
        </p:nvSpPr>
        <p:spPr>
          <a:xfrm>
            <a:off x="1222263" y="223130"/>
            <a:ext cx="6934200" cy="715963"/>
          </a:xfrm>
        </p:spPr>
        <p:txBody>
          <a:bodyPr/>
          <a:lstStyle/>
          <a:p>
            <a:r>
              <a:rPr lang="tr-TR" altLang="tr-TR" sz="4000" dirty="0">
                <a:solidFill>
                  <a:srgbClr val="FF0000"/>
                </a:solidFill>
              </a:rPr>
              <a:t>Fusion 360 Giriş</a:t>
            </a:r>
            <a:endParaRPr lang="en-US" altLang="tr-TR" sz="4000" dirty="0">
              <a:solidFill>
                <a:srgbClr val="FF0000"/>
              </a:solidFill>
            </a:endParaRPr>
          </a:p>
        </p:txBody>
      </p:sp>
      <p:sp>
        <p:nvSpPr>
          <p:cNvPr id="6" name="Dikdörtgen 5">
            <a:extLst>
              <a:ext uri="{FF2B5EF4-FFF2-40B4-BE49-F238E27FC236}">
                <a16:creationId xmlns:a16="http://schemas.microsoft.com/office/drawing/2014/main" id="{69077DC5-ACBB-4635-B22B-E4F157CED68D}"/>
              </a:ext>
            </a:extLst>
          </p:cNvPr>
          <p:cNvSpPr/>
          <p:nvPr/>
        </p:nvSpPr>
        <p:spPr bwMode="auto">
          <a:xfrm>
            <a:off x="3851920" y="3212976"/>
            <a:ext cx="1296144" cy="1152128"/>
          </a:xfrm>
          <a:prstGeom prst="rect">
            <a:avLst/>
          </a:prstGeom>
          <a:ln>
            <a:noFill/>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a:ln>
                <a:noFill/>
              </a:ln>
              <a:solidFill>
                <a:schemeClr val="tx1"/>
              </a:solidFill>
              <a:effectLst/>
              <a:latin typeface="Arial" panose="020B0604020202020204" pitchFamily="34" charset="0"/>
            </a:endParaRPr>
          </a:p>
        </p:txBody>
      </p:sp>
      <p:sp>
        <p:nvSpPr>
          <p:cNvPr id="3" name="Metin kutusu 2">
            <a:extLst>
              <a:ext uri="{FF2B5EF4-FFF2-40B4-BE49-F238E27FC236}">
                <a16:creationId xmlns:a16="http://schemas.microsoft.com/office/drawing/2014/main" id="{207B4AA2-45BF-9640-1502-042D5AECF5A3}"/>
              </a:ext>
            </a:extLst>
          </p:cNvPr>
          <p:cNvSpPr txBox="1"/>
          <p:nvPr/>
        </p:nvSpPr>
        <p:spPr>
          <a:xfrm>
            <a:off x="596340" y="4038933"/>
            <a:ext cx="8658708" cy="2000548"/>
          </a:xfrm>
          <a:prstGeom prst="rect">
            <a:avLst/>
          </a:prstGeom>
          <a:noFill/>
        </p:spPr>
        <p:txBody>
          <a:bodyPr wrap="square">
            <a:spAutoFit/>
          </a:bodyPr>
          <a:lstStyle/>
          <a:p>
            <a:pPr marL="273050" indent="-273050" algn="l"/>
            <a:r>
              <a:rPr lang="tr-TR" sz="1600" b="1" u="sng" dirty="0"/>
              <a:t>Arayüz</a:t>
            </a:r>
          </a:p>
          <a:p>
            <a:pPr marL="174625" algn="l"/>
            <a:r>
              <a:rPr lang="tr-TR" sz="1200" b="1" dirty="0"/>
              <a:t>A-Proje Denetimi: </a:t>
            </a:r>
            <a:r>
              <a:rPr lang="tr-TR" sz="1200" dirty="0"/>
              <a:t>Projenin internet (bulut) ortamında denetiminin yapıldığı bölümdür.</a:t>
            </a:r>
          </a:p>
          <a:p>
            <a:pPr marL="174625" algn="l"/>
            <a:r>
              <a:rPr lang="tr-TR" sz="1200" b="1" dirty="0"/>
              <a:t>B-Hızlı Erişim Menüsü: </a:t>
            </a:r>
            <a:r>
              <a:rPr lang="tr-TR" sz="1200" dirty="0"/>
              <a:t>Hızlı şekilde yeni proje açma, kaydetme, son işlemi geri alma ve ileri alma komutları bulunur. </a:t>
            </a:r>
          </a:p>
          <a:p>
            <a:pPr marL="174625" algn="l"/>
            <a:r>
              <a:rPr lang="tr-TR" sz="1200" b="1" dirty="0"/>
              <a:t>C-Araç Çubukları: </a:t>
            </a:r>
            <a:r>
              <a:rPr lang="tr-TR" sz="1200" dirty="0"/>
              <a:t>Program içinde yer alan bütün komutlar bu çubukta bulunur. </a:t>
            </a:r>
          </a:p>
          <a:p>
            <a:pPr marL="174625" algn="l"/>
            <a:r>
              <a:rPr lang="tr-TR" sz="1200" b="1" dirty="0"/>
              <a:t>D-Dosya Sekme Çubuğu: </a:t>
            </a:r>
            <a:r>
              <a:rPr lang="tr-TR" sz="1200" dirty="0"/>
              <a:t>Birden fazla dosyanın açık olması durumunda dosya isimleri burada bulunur.</a:t>
            </a:r>
          </a:p>
          <a:p>
            <a:pPr marL="174625" algn="l"/>
            <a:r>
              <a:rPr lang="tr-TR" sz="1200" b="1" dirty="0"/>
              <a:t>E-Görünüm Küpü: </a:t>
            </a:r>
            <a:r>
              <a:rPr lang="tr-TR" sz="1200" dirty="0"/>
              <a:t>Ekran görüntüsünün bir küp ile denetlenmesini sağlar. </a:t>
            </a:r>
          </a:p>
          <a:p>
            <a:pPr marL="174625" algn="l"/>
            <a:r>
              <a:rPr lang="tr-TR" sz="1200" b="1" dirty="0"/>
              <a:t>F-Süreç Şeridi: </a:t>
            </a:r>
            <a:r>
              <a:rPr lang="tr-TR" sz="1200" dirty="0"/>
              <a:t>Çizimde yapılan bütün işlemlerin görsel olarak görüntülendiği bölümdür.</a:t>
            </a:r>
          </a:p>
          <a:p>
            <a:pPr marL="174625" algn="l"/>
            <a:r>
              <a:rPr lang="tr-TR" sz="1200" b="1" dirty="0"/>
              <a:t>G-Unsur Ağacı: </a:t>
            </a:r>
            <a:r>
              <a:rPr lang="tr-TR" sz="1200" dirty="0"/>
              <a:t>Çizimin bütün aşamalarının bulunduğu ve denetiminin yapıldığı bölümdür. </a:t>
            </a:r>
          </a:p>
          <a:p>
            <a:pPr marL="174625" algn="l"/>
            <a:r>
              <a:rPr lang="tr-TR" sz="1200" b="1" dirty="0"/>
              <a:t>H-Görüntü Denetimi: </a:t>
            </a:r>
            <a:r>
              <a:rPr lang="tr-TR" sz="1200" dirty="0"/>
              <a:t>Ekran denetim seçeneklerinin bulunduğu bölümdür. </a:t>
            </a:r>
          </a:p>
          <a:p>
            <a:pPr marL="174625" algn="l"/>
            <a:r>
              <a:rPr lang="tr-TR" sz="1200" b="1" dirty="0"/>
              <a:t>I-Süreç Şeridi Ayarı: </a:t>
            </a:r>
            <a:r>
              <a:rPr lang="tr-TR" sz="1200" dirty="0"/>
              <a:t>Süreç şeridinin görsel ayarlarının yapıldığı bölümdür.</a:t>
            </a:r>
            <a:endParaRPr lang="tr-TR" sz="1600" dirty="0"/>
          </a:p>
        </p:txBody>
      </p:sp>
      <p:pic>
        <p:nvPicPr>
          <p:cNvPr id="4" name="Resim 3">
            <a:extLst>
              <a:ext uri="{FF2B5EF4-FFF2-40B4-BE49-F238E27FC236}">
                <a16:creationId xmlns:a16="http://schemas.microsoft.com/office/drawing/2014/main" id="{D3090B9A-12E6-30A1-3CA9-88EDE23A60B8}"/>
              </a:ext>
            </a:extLst>
          </p:cNvPr>
          <p:cNvPicPr>
            <a:picLocks noChangeAspect="1"/>
          </p:cNvPicPr>
          <p:nvPr/>
        </p:nvPicPr>
        <p:blipFill rotWithShape="1">
          <a:blip r:embed="rId3"/>
          <a:srcRect l="29525" t="26200" r="32675" b="33200"/>
          <a:stretch/>
        </p:blipFill>
        <p:spPr>
          <a:xfrm>
            <a:off x="1655676" y="1305674"/>
            <a:ext cx="5832648" cy="2937436"/>
          </a:xfrm>
          <a:prstGeom prst="rect">
            <a:avLst/>
          </a:prstGeom>
        </p:spPr>
      </p:pic>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pic>
        <p:nvPicPr>
          <p:cNvPr id="5" name="Resim 4">
            <a:extLst>
              <a:ext uri="{FF2B5EF4-FFF2-40B4-BE49-F238E27FC236}">
                <a16:creationId xmlns:a16="http://schemas.microsoft.com/office/drawing/2014/main" id="{E5623AB4-E0CD-5AE1-2870-2F1C546D0F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2" y="6272859"/>
            <a:ext cx="576318" cy="513160"/>
          </a:xfrm>
          <a:prstGeom prst="rect">
            <a:avLst/>
          </a:prstGeom>
        </p:spPr>
      </p:pic>
      <p:sp>
        <p:nvSpPr>
          <p:cNvPr id="7" name="Metin kutusu 3">
            <a:extLst>
              <a:ext uri="{FF2B5EF4-FFF2-40B4-BE49-F238E27FC236}">
                <a16:creationId xmlns:a16="http://schemas.microsoft.com/office/drawing/2014/main" id="{B84DEC22-2E41-D16F-F914-E2C687F26F43}"/>
              </a:ext>
            </a:extLst>
          </p:cNvPr>
          <p:cNvSpPr txBox="1"/>
          <p:nvPr/>
        </p:nvSpPr>
        <p:spPr>
          <a:xfrm>
            <a:off x="596340" y="6479264"/>
            <a:ext cx="2350106" cy="338554"/>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l"/>
            <a:r>
              <a:rPr lang="tr-TR" sz="1600" dirty="0"/>
              <a:t>Ahmet SAN-Karamürsel</a:t>
            </a:r>
          </a:p>
        </p:txBody>
      </p:sp>
    </p:spTree>
    <p:extLst>
      <p:ext uri="{BB962C8B-B14F-4D97-AF65-F5344CB8AC3E}">
        <p14:creationId xmlns:p14="http://schemas.microsoft.com/office/powerpoint/2010/main" val="164307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238B05E-9DBA-4160-84E3-1373FB1BFEFF}"/>
              </a:ext>
            </a:extLst>
          </p:cNvPr>
          <p:cNvSpPr>
            <a:spLocks noGrp="1" noChangeArrowheads="1"/>
          </p:cNvSpPr>
          <p:nvPr>
            <p:ph type="title"/>
          </p:nvPr>
        </p:nvSpPr>
        <p:spPr>
          <a:xfrm>
            <a:off x="1222263" y="223130"/>
            <a:ext cx="6934200" cy="715963"/>
          </a:xfrm>
        </p:spPr>
        <p:txBody>
          <a:bodyPr/>
          <a:lstStyle/>
          <a:p>
            <a:r>
              <a:rPr lang="tr-TR" altLang="tr-TR" sz="4000" dirty="0">
                <a:solidFill>
                  <a:srgbClr val="FF0000"/>
                </a:solidFill>
              </a:rPr>
              <a:t>Fusion 360 Giriş</a:t>
            </a:r>
            <a:endParaRPr lang="en-US" altLang="tr-TR" sz="4000" dirty="0">
              <a:solidFill>
                <a:srgbClr val="FF0000"/>
              </a:solidFill>
            </a:endParaRPr>
          </a:p>
        </p:txBody>
      </p:sp>
      <p:sp>
        <p:nvSpPr>
          <p:cNvPr id="6" name="Dikdörtgen 5">
            <a:extLst>
              <a:ext uri="{FF2B5EF4-FFF2-40B4-BE49-F238E27FC236}">
                <a16:creationId xmlns:a16="http://schemas.microsoft.com/office/drawing/2014/main" id="{69077DC5-ACBB-4635-B22B-E4F157CED68D}"/>
              </a:ext>
            </a:extLst>
          </p:cNvPr>
          <p:cNvSpPr/>
          <p:nvPr/>
        </p:nvSpPr>
        <p:spPr bwMode="auto">
          <a:xfrm>
            <a:off x="3851920" y="3212976"/>
            <a:ext cx="1296144" cy="1152128"/>
          </a:xfrm>
          <a:prstGeom prst="rect">
            <a:avLst/>
          </a:prstGeom>
          <a:ln>
            <a:noFill/>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a:ln>
                <a:noFill/>
              </a:ln>
              <a:solidFill>
                <a:schemeClr val="tx1"/>
              </a:solidFill>
              <a:effectLst/>
              <a:latin typeface="Arial" panose="020B0604020202020204" pitchFamily="34" charset="0"/>
            </a:endParaRPr>
          </a:p>
        </p:txBody>
      </p:sp>
      <p:sp>
        <p:nvSpPr>
          <p:cNvPr id="3" name="Metin kutusu 2">
            <a:extLst>
              <a:ext uri="{FF2B5EF4-FFF2-40B4-BE49-F238E27FC236}">
                <a16:creationId xmlns:a16="http://schemas.microsoft.com/office/drawing/2014/main" id="{207B4AA2-45BF-9640-1502-042D5AECF5A3}"/>
              </a:ext>
            </a:extLst>
          </p:cNvPr>
          <p:cNvSpPr txBox="1"/>
          <p:nvPr/>
        </p:nvSpPr>
        <p:spPr>
          <a:xfrm>
            <a:off x="242646" y="1438823"/>
            <a:ext cx="8658708" cy="800219"/>
          </a:xfrm>
          <a:prstGeom prst="rect">
            <a:avLst/>
          </a:prstGeom>
          <a:noFill/>
        </p:spPr>
        <p:txBody>
          <a:bodyPr wrap="square">
            <a:spAutoFit/>
          </a:bodyPr>
          <a:lstStyle/>
          <a:p>
            <a:pPr marL="273050" indent="-273050" algn="l"/>
            <a:r>
              <a:rPr lang="tr-TR" sz="1800" b="1" u="sng" dirty="0"/>
              <a:t>1.1.6. Araç Çubukları </a:t>
            </a:r>
          </a:p>
          <a:p>
            <a:pPr marL="174625" algn="l"/>
            <a:r>
              <a:rPr lang="tr-TR" sz="1400" dirty="0"/>
              <a:t>Program içinde bulunan araç çubukları, komut simgelerinin bulunduğu bölümün sol tarafındaki açılır kutu ile değiştirilir </a:t>
            </a:r>
          </a:p>
        </p:txBody>
      </p:sp>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pic>
        <p:nvPicPr>
          <p:cNvPr id="7" name="Resim 6">
            <a:extLst>
              <a:ext uri="{FF2B5EF4-FFF2-40B4-BE49-F238E27FC236}">
                <a16:creationId xmlns:a16="http://schemas.microsoft.com/office/drawing/2014/main" id="{9931FD60-AFC3-797D-F5C7-49F561BA7F8F}"/>
              </a:ext>
            </a:extLst>
          </p:cNvPr>
          <p:cNvPicPr>
            <a:picLocks noChangeAspect="1"/>
          </p:cNvPicPr>
          <p:nvPr/>
        </p:nvPicPr>
        <p:blipFill>
          <a:blip r:embed="rId4"/>
          <a:stretch>
            <a:fillRect/>
          </a:stretch>
        </p:blipFill>
        <p:spPr>
          <a:xfrm>
            <a:off x="1844570" y="2193613"/>
            <a:ext cx="4392488" cy="2079742"/>
          </a:xfrm>
          <a:prstGeom prst="rect">
            <a:avLst/>
          </a:prstGeom>
        </p:spPr>
      </p:pic>
      <p:sp>
        <p:nvSpPr>
          <p:cNvPr id="9" name="Dikdörtgen 8">
            <a:extLst>
              <a:ext uri="{FF2B5EF4-FFF2-40B4-BE49-F238E27FC236}">
                <a16:creationId xmlns:a16="http://schemas.microsoft.com/office/drawing/2014/main" id="{A954C7F3-F660-DCC0-6B85-6249D8AAD3BB}"/>
              </a:ext>
            </a:extLst>
          </p:cNvPr>
          <p:cNvSpPr/>
          <p:nvPr/>
        </p:nvSpPr>
        <p:spPr bwMode="auto">
          <a:xfrm>
            <a:off x="1727684" y="2067153"/>
            <a:ext cx="828092" cy="1577871"/>
          </a:xfrm>
          <a:prstGeom prst="rect">
            <a:avLst/>
          </a:prstGeom>
          <a:noFill/>
          <a:ln w="57150">
            <a:solidFill>
              <a:srgbClr val="FF0000"/>
            </a:solid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a:ln>
                <a:noFill/>
              </a:ln>
              <a:solidFill>
                <a:schemeClr val="tx1"/>
              </a:solidFill>
              <a:effectLst/>
              <a:latin typeface="Arial" panose="020B0604020202020204" pitchFamily="34" charset="0"/>
            </a:endParaRPr>
          </a:p>
        </p:txBody>
      </p:sp>
      <p:sp>
        <p:nvSpPr>
          <p:cNvPr id="11" name="Metin kutusu 10">
            <a:extLst>
              <a:ext uri="{FF2B5EF4-FFF2-40B4-BE49-F238E27FC236}">
                <a16:creationId xmlns:a16="http://schemas.microsoft.com/office/drawing/2014/main" id="{63637BD1-8291-CB72-ECD6-5C7B050FD219}"/>
              </a:ext>
            </a:extLst>
          </p:cNvPr>
          <p:cNvSpPr txBox="1"/>
          <p:nvPr/>
        </p:nvSpPr>
        <p:spPr>
          <a:xfrm>
            <a:off x="0" y="4323807"/>
            <a:ext cx="9395532" cy="2123658"/>
          </a:xfrm>
          <a:prstGeom prst="rect">
            <a:avLst/>
          </a:prstGeom>
          <a:noFill/>
        </p:spPr>
        <p:txBody>
          <a:bodyPr wrap="square">
            <a:spAutoFit/>
          </a:bodyPr>
          <a:lstStyle/>
          <a:p>
            <a:pPr algn="l"/>
            <a:r>
              <a:rPr lang="tr-TR" sz="1200" b="1" dirty="0" err="1"/>
              <a:t>Desıng</a:t>
            </a:r>
            <a:r>
              <a:rPr lang="tr-TR" sz="1200" b="1" dirty="0"/>
              <a:t>: </a:t>
            </a:r>
            <a:r>
              <a:rPr lang="tr-TR" sz="1200" dirty="0"/>
              <a:t>Parça veya montajın modellemesinin yapıldığı bölümdür. İçinde 2 boyutlu tasarım, 3 boyutlu tasarım, yüzey modelleme, saç metal modelleme ve çizime yardımcı araçların bulunduğu bölümdür</a:t>
            </a:r>
          </a:p>
          <a:p>
            <a:pPr algn="l"/>
            <a:r>
              <a:rPr lang="tr-TR" sz="1200" b="1" dirty="0" err="1"/>
              <a:t>Render</a:t>
            </a:r>
            <a:r>
              <a:rPr lang="tr-TR" sz="1200" b="1" dirty="0"/>
              <a:t>: </a:t>
            </a:r>
            <a:r>
              <a:rPr lang="tr-TR" sz="1200" dirty="0"/>
              <a:t>Fotoğraf görüntüleme işlemlerinin yapıldığı bölümdür</a:t>
            </a:r>
          </a:p>
          <a:p>
            <a:pPr algn="l"/>
            <a:r>
              <a:rPr lang="tr-TR" sz="1200" b="1" dirty="0" err="1"/>
              <a:t>Anımatıon</a:t>
            </a:r>
            <a:r>
              <a:rPr lang="tr-TR" sz="1200" b="1" dirty="0"/>
              <a:t>: </a:t>
            </a:r>
            <a:r>
              <a:rPr lang="tr-TR" sz="1200" dirty="0"/>
              <a:t>Animasyonların oluşturulduğu bölümdür. Aynı zamanda montaj için patlatılmış görüntü de elde edilebilir.</a:t>
            </a:r>
          </a:p>
          <a:p>
            <a:pPr algn="l"/>
            <a:r>
              <a:rPr lang="tr-TR" sz="1200" b="1" dirty="0" err="1"/>
              <a:t>Sımulatıon</a:t>
            </a:r>
            <a:r>
              <a:rPr lang="tr-TR" sz="1200" b="1" dirty="0"/>
              <a:t>: </a:t>
            </a:r>
            <a:r>
              <a:rPr lang="tr-TR" sz="1200" dirty="0"/>
              <a:t>Kuvvet analizi ve dayanım hesaplarının yapıldığı bölümdür.</a:t>
            </a:r>
          </a:p>
          <a:p>
            <a:pPr algn="l"/>
            <a:r>
              <a:rPr lang="tr-TR" sz="1200" b="1" dirty="0" err="1"/>
              <a:t>Manufacture</a:t>
            </a:r>
            <a:r>
              <a:rPr lang="tr-TR" sz="1200" b="1" dirty="0"/>
              <a:t>: </a:t>
            </a:r>
            <a:r>
              <a:rPr lang="tr-TR" sz="1200" dirty="0"/>
              <a:t>Üç boyutlu modellenmiş tasarımların bilgisayar destekli üretim ünitelerinde imalatı için gerekli CAM işlemlerinin yapıldığı bölümdür</a:t>
            </a:r>
          </a:p>
          <a:p>
            <a:pPr algn="l"/>
            <a:r>
              <a:rPr lang="tr-TR" sz="1200" b="1" dirty="0" err="1"/>
              <a:t>Drawıng</a:t>
            </a:r>
            <a:r>
              <a:rPr lang="tr-TR" sz="1200" b="1" dirty="0"/>
              <a:t>: </a:t>
            </a:r>
            <a:r>
              <a:rPr lang="tr-TR" sz="1200" dirty="0"/>
              <a:t>İki bölümden oluşur. Biri tasarım, diğeri animasyon içindir. Mevcut tasarım dosyasının öncelikle kaydedilmesi istenir ve 2 boyutlu çizim ortamına aktarım için yeni bir dosya açılır. </a:t>
            </a:r>
          </a:p>
          <a:p>
            <a:pPr algn="l"/>
            <a:r>
              <a:rPr lang="tr-TR" sz="1200" b="1" dirty="0"/>
              <a:t>	</a:t>
            </a:r>
            <a:r>
              <a:rPr lang="tr-TR" sz="1200" b="1" dirty="0" err="1"/>
              <a:t>From</a:t>
            </a:r>
            <a:r>
              <a:rPr lang="tr-TR" sz="1200" b="1" dirty="0"/>
              <a:t> </a:t>
            </a:r>
            <a:r>
              <a:rPr lang="tr-TR" sz="1200" b="1" dirty="0" err="1"/>
              <a:t>desıng</a:t>
            </a:r>
            <a:r>
              <a:rPr lang="tr-TR" sz="1200" b="1" dirty="0"/>
              <a:t>: </a:t>
            </a:r>
            <a:r>
              <a:rPr lang="tr-TR" sz="1200" dirty="0"/>
              <a:t>Tasarımların 2 boyutlu çizim ortamına aktarıldığı bölümdür. </a:t>
            </a:r>
          </a:p>
          <a:p>
            <a:pPr algn="l"/>
            <a:r>
              <a:rPr lang="tr-TR" sz="1200" b="1" dirty="0"/>
              <a:t>	</a:t>
            </a:r>
            <a:r>
              <a:rPr lang="tr-TR" sz="1200" b="1" dirty="0" err="1"/>
              <a:t>From</a:t>
            </a:r>
            <a:r>
              <a:rPr lang="tr-TR" sz="1200" b="1" dirty="0"/>
              <a:t> </a:t>
            </a:r>
            <a:r>
              <a:rPr lang="tr-TR" sz="1200" b="1" dirty="0" err="1"/>
              <a:t>anımatıon</a:t>
            </a:r>
            <a:r>
              <a:rPr lang="tr-TR" sz="1200" b="1" dirty="0"/>
              <a:t>: </a:t>
            </a:r>
            <a:r>
              <a:rPr lang="tr-TR" sz="1200" dirty="0"/>
              <a:t>Animasyonların 2 boyutlu çizim ortamına aktarıldığı bölümdür.</a:t>
            </a:r>
          </a:p>
        </p:txBody>
      </p:sp>
      <p:pic>
        <p:nvPicPr>
          <p:cNvPr id="4" name="Resim 3">
            <a:extLst>
              <a:ext uri="{FF2B5EF4-FFF2-40B4-BE49-F238E27FC236}">
                <a16:creationId xmlns:a16="http://schemas.microsoft.com/office/drawing/2014/main" id="{4E691D99-4693-B717-7E8B-5E57D955F3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2" y="6272859"/>
            <a:ext cx="576318" cy="513160"/>
          </a:xfrm>
          <a:prstGeom prst="rect">
            <a:avLst/>
          </a:prstGeom>
        </p:spPr>
      </p:pic>
      <p:sp>
        <p:nvSpPr>
          <p:cNvPr id="5" name="Metin kutusu 3">
            <a:extLst>
              <a:ext uri="{FF2B5EF4-FFF2-40B4-BE49-F238E27FC236}">
                <a16:creationId xmlns:a16="http://schemas.microsoft.com/office/drawing/2014/main" id="{A5889ADB-D3AF-140F-845E-ADD4792CF5C3}"/>
              </a:ext>
            </a:extLst>
          </p:cNvPr>
          <p:cNvSpPr txBox="1"/>
          <p:nvPr/>
        </p:nvSpPr>
        <p:spPr>
          <a:xfrm>
            <a:off x="596340" y="6479264"/>
            <a:ext cx="2350106" cy="338554"/>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l"/>
            <a:r>
              <a:rPr lang="tr-TR" sz="1600" dirty="0"/>
              <a:t>Ahmet SAN-Karamürsel</a:t>
            </a:r>
          </a:p>
        </p:txBody>
      </p:sp>
    </p:spTree>
    <p:extLst>
      <p:ext uri="{BB962C8B-B14F-4D97-AF65-F5344CB8AC3E}">
        <p14:creationId xmlns:p14="http://schemas.microsoft.com/office/powerpoint/2010/main" val="3689239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238B05E-9DBA-4160-84E3-1373FB1BFEFF}"/>
              </a:ext>
            </a:extLst>
          </p:cNvPr>
          <p:cNvSpPr>
            <a:spLocks noGrp="1" noChangeArrowheads="1"/>
          </p:cNvSpPr>
          <p:nvPr>
            <p:ph type="title"/>
          </p:nvPr>
        </p:nvSpPr>
        <p:spPr>
          <a:xfrm>
            <a:off x="1222263" y="223130"/>
            <a:ext cx="6934200" cy="715963"/>
          </a:xfrm>
        </p:spPr>
        <p:txBody>
          <a:bodyPr/>
          <a:lstStyle/>
          <a:p>
            <a:r>
              <a:rPr lang="tr-TR" altLang="tr-TR" sz="4000" dirty="0">
                <a:solidFill>
                  <a:srgbClr val="FF0000"/>
                </a:solidFill>
              </a:rPr>
              <a:t>Fusion 360 Giriş</a:t>
            </a:r>
            <a:endParaRPr lang="en-US" altLang="tr-TR" sz="4000" dirty="0">
              <a:solidFill>
                <a:srgbClr val="FF0000"/>
              </a:solidFill>
            </a:endParaRPr>
          </a:p>
        </p:txBody>
      </p:sp>
      <p:sp>
        <p:nvSpPr>
          <p:cNvPr id="6" name="Dikdörtgen 5">
            <a:extLst>
              <a:ext uri="{FF2B5EF4-FFF2-40B4-BE49-F238E27FC236}">
                <a16:creationId xmlns:a16="http://schemas.microsoft.com/office/drawing/2014/main" id="{69077DC5-ACBB-4635-B22B-E4F157CED68D}"/>
              </a:ext>
            </a:extLst>
          </p:cNvPr>
          <p:cNvSpPr/>
          <p:nvPr/>
        </p:nvSpPr>
        <p:spPr bwMode="auto">
          <a:xfrm>
            <a:off x="3851920" y="3212976"/>
            <a:ext cx="1296144" cy="1152128"/>
          </a:xfrm>
          <a:prstGeom prst="rect">
            <a:avLst/>
          </a:prstGeom>
          <a:ln>
            <a:noFill/>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a:ln>
                <a:noFill/>
              </a:ln>
              <a:solidFill>
                <a:schemeClr val="tx1"/>
              </a:solidFill>
              <a:effectLst/>
              <a:latin typeface="Arial" panose="020B0604020202020204" pitchFamily="34" charset="0"/>
            </a:endParaRPr>
          </a:p>
        </p:txBody>
      </p:sp>
      <p:sp>
        <p:nvSpPr>
          <p:cNvPr id="3" name="Metin kutusu 2">
            <a:extLst>
              <a:ext uri="{FF2B5EF4-FFF2-40B4-BE49-F238E27FC236}">
                <a16:creationId xmlns:a16="http://schemas.microsoft.com/office/drawing/2014/main" id="{207B4AA2-45BF-9640-1502-042D5AECF5A3}"/>
              </a:ext>
            </a:extLst>
          </p:cNvPr>
          <p:cNvSpPr txBox="1"/>
          <p:nvPr/>
        </p:nvSpPr>
        <p:spPr>
          <a:xfrm>
            <a:off x="242646" y="1772816"/>
            <a:ext cx="8658708" cy="1231106"/>
          </a:xfrm>
          <a:prstGeom prst="rect">
            <a:avLst/>
          </a:prstGeom>
          <a:noFill/>
        </p:spPr>
        <p:txBody>
          <a:bodyPr wrap="square">
            <a:spAutoFit/>
          </a:bodyPr>
          <a:lstStyle/>
          <a:p>
            <a:pPr marL="273050" indent="-273050" algn="l"/>
            <a:r>
              <a:rPr lang="tr-TR" sz="1800" b="1" u="sng" dirty="0"/>
              <a:t>1.1.7. Çizim Öncesi Ayarlar:</a:t>
            </a:r>
          </a:p>
          <a:p>
            <a:pPr marL="273050" indent="-273050" algn="l"/>
            <a:r>
              <a:rPr lang="tr-TR" sz="1400" dirty="0"/>
              <a:t> Tasarıma başlamadan önce görüntü ayarlarının ve genel ayarların yapılması gereklidir</a:t>
            </a:r>
          </a:p>
          <a:p>
            <a:pPr marL="273050" indent="-273050" algn="l"/>
            <a:endParaRPr lang="tr-TR" sz="1400" dirty="0"/>
          </a:p>
          <a:p>
            <a:pPr marL="273050" indent="-273050" algn="l"/>
            <a:r>
              <a:rPr lang="tr-TR" sz="1400" dirty="0"/>
              <a:t>1.1.7.1. Görüntü Ayarları Görüntü ayarları görüntü denetim bölümünden yapılır Bu bölümde yapılabilecek ayarlar aşağıdaki gibidir</a:t>
            </a:r>
            <a:endParaRPr lang="tr-TR" sz="1800" b="1" u="sng" dirty="0"/>
          </a:p>
        </p:txBody>
      </p:sp>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pic>
        <p:nvPicPr>
          <p:cNvPr id="5" name="Resim 4">
            <a:extLst>
              <a:ext uri="{FF2B5EF4-FFF2-40B4-BE49-F238E27FC236}">
                <a16:creationId xmlns:a16="http://schemas.microsoft.com/office/drawing/2014/main" id="{E03975C8-1F52-BBFA-22EA-D0CB9F1D7FD4}"/>
              </a:ext>
            </a:extLst>
          </p:cNvPr>
          <p:cNvPicPr>
            <a:picLocks noChangeAspect="1"/>
          </p:cNvPicPr>
          <p:nvPr/>
        </p:nvPicPr>
        <p:blipFill rotWithShape="1">
          <a:blip r:embed="rId4"/>
          <a:srcRect l="29496" t="56101" r="33492" b="30061"/>
          <a:stretch/>
        </p:blipFill>
        <p:spPr>
          <a:xfrm>
            <a:off x="1043608" y="3234668"/>
            <a:ext cx="6429111" cy="1352066"/>
          </a:xfrm>
          <a:prstGeom prst="rect">
            <a:avLst/>
          </a:prstGeom>
        </p:spPr>
      </p:pic>
      <p:sp>
        <p:nvSpPr>
          <p:cNvPr id="9" name="Metin kutusu 8">
            <a:extLst>
              <a:ext uri="{FF2B5EF4-FFF2-40B4-BE49-F238E27FC236}">
                <a16:creationId xmlns:a16="http://schemas.microsoft.com/office/drawing/2014/main" id="{AC119490-BDDB-D62C-FB47-570490F640B1}"/>
              </a:ext>
            </a:extLst>
          </p:cNvPr>
          <p:cNvSpPr txBox="1"/>
          <p:nvPr/>
        </p:nvSpPr>
        <p:spPr>
          <a:xfrm>
            <a:off x="224136" y="5085184"/>
            <a:ext cx="8919864" cy="738664"/>
          </a:xfrm>
          <a:prstGeom prst="rect">
            <a:avLst/>
          </a:prstGeom>
          <a:noFill/>
        </p:spPr>
        <p:txBody>
          <a:bodyPr wrap="square">
            <a:spAutoFit/>
          </a:bodyPr>
          <a:lstStyle/>
          <a:p>
            <a:pPr algn="l"/>
            <a:r>
              <a:rPr lang="tr-TR" sz="1400" dirty="0"/>
              <a:t>• </a:t>
            </a:r>
            <a:r>
              <a:rPr lang="tr-TR" sz="1400" b="1" dirty="0" err="1"/>
              <a:t>Display</a:t>
            </a:r>
            <a:r>
              <a:rPr lang="tr-TR" sz="1400" b="1" dirty="0"/>
              <a:t> </a:t>
            </a:r>
            <a:r>
              <a:rPr lang="tr-TR" sz="1400" b="1" dirty="0" err="1"/>
              <a:t>Setting</a:t>
            </a:r>
            <a:r>
              <a:rPr lang="tr-TR" sz="1400" b="1" dirty="0"/>
              <a:t>: </a:t>
            </a:r>
            <a:r>
              <a:rPr lang="tr-TR" sz="1400" dirty="0"/>
              <a:t>Üç boyutlu modellerin ekranda nasıl görüneceğinin denetlendiği bölümdür.</a:t>
            </a:r>
          </a:p>
          <a:p>
            <a:pPr algn="l"/>
            <a:r>
              <a:rPr lang="tr-TR" sz="1400" b="1" dirty="0"/>
              <a:t>• Grid </a:t>
            </a:r>
            <a:r>
              <a:rPr lang="tr-TR" sz="1400" b="1" dirty="0" err="1"/>
              <a:t>and</a:t>
            </a:r>
            <a:r>
              <a:rPr lang="tr-TR" sz="1400" b="1" dirty="0"/>
              <a:t> </a:t>
            </a:r>
            <a:r>
              <a:rPr lang="tr-TR" sz="1400" b="1" dirty="0" err="1"/>
              <a:t>Snaps</a:t>
            </a:r>
            <a:r>
              <a:rPr lang="tr-TR" sz="1400" b="1" dirty="0"/>
              <a:t>: </a:t>
            </a:r>
            <a:r>
              <a:rPr lang="tr-TR" sz="1400" dirty="0"/>
              <a:t>Izgaranın ekranda görünürlük ve kenetleme denetiminin yapıldığı bölümdür.</a:t>
            </a:r>
          </a:p>
          <a:p>
            <a:pPr algn="l"/>
            <a:r>
              <a:rPr lang="tr-TR" sz="1400" b="1" dirty="0"/>
              <a:t>• </a:t>
            </a:r>
            <a:r>
              <a:rPr lang="tr-TR" sz="1400" b="1" dirty="0" err="1"/>
              <a:t>Viewports</a:t>
            </a:r>
            <a:r>
              <a:rPr lang="tr-TR" sz="1400" b="1" dirty="0"/>
              <a:t>: </a:t>
            </a:r>
            <a:r>
              <a:rPr lang="tr-TR" sz="1400" dirty="0"/>
              <a:t>Ekran görüntüsünün tek pencere ya da dört pencere olması hâlinde denetim bu bölümde yapılır</a:t>
            </a:r>
          </a:p>
        </p:txBody>
      </p:sp>
      <p:pic>
        <p:nvPicPr>
          <p:cNvPr id="4" name="Resim 3">
            <a:extLst>
              <a:ext uri="{FF2B5EF4-FFF2-40B4-BE49-F238E27FC236}">
                <a16:creationId xmlns:a16="http://schemas.microsoft.com/office/drawing/2014/main" id="{D1DE44AC-1926-5BC4-6189-553472C8B8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2" y="6272859"/>
            <a:ext cx="576318" cy="513160"/>
          </a:xfrm>
          <a:prstGeom prst="rect">
            <a:avLst/>
          </a:prstGeom>
        </p:spPr>
      </p:pic>
      <p:sp>
        <p:nvSpPr>
          <p:cNvPr id="7" name="Metin kutusu 3">
            <a:extLst>
              <a:ext uri="{FF2B5EF4-FFF2-40B4-BE49-F238E27FC236}">
                <a16:creationId xmlns:a16="http://schemas.microsoft.com/office/drawing/2014/main" id="{A8878BAB-F90A-C2F1-31B4-3A8E860ABCCC}"/>
              </a:ext>
            </a:extLst>
          </p:cNvPr>
          <p:cNvSpPr txBox="1"/>
          <p:nvPr/>
        </p:nvSpPr>
        <p:spPr>
          <a:xfrm>
            <a:off x="596340" y="6479264"/>
            <a:ext cx="2350106" cy="338554"/>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l"/>
            <a:r>
              <a:rPr lang="tr-TR" sz="1600" dirty="0"/>
              <a:t>Ahmet SAN-Karamürsel</a:t>
            </a:r>
          </a:p>
        </p:txBody>
      </p:sp>
    </p:spTree>
    <p:extLst>
      <p:ext uri="{BB962C8B-B14F-4D97-AF65-F5344CB8AC3E}">
        <p14:creationId xmlns:p14="http://schemas.microsoft.com/office/powerpoint/2010/main" val="545459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238B05E-9DBA-4160-84E3-1373FB1BFEFF}"/>
              </a:ext>
            </a:extLst>
          </p:cNvPr>
          <p:cNvSpPr>
            <a:spLocks noGrp="1" noChangeArrowheads="1"/>
          </p:cNvSpPr>
          <p:nvPr>
            <p:ph type="title"/>
          </p:nvPr>
        </p:nvSpPr>
        <p:spPr>
          <a:xfrm>
            <a:off x="1222263" y="223130"/>
            <a:ext cx="6934200" cy="715963"/>
          </a:xfrm>
        </p:spPr>
        <p:txBody>
          <a:bodyPr/>
          <a:lstStyle/>
          <a:p>
            <a:r>
              <a:rPr lang="tr-TR" altLang="tr-TR" sz="4000" dirty="0">
                <a:solidFill>
                  <a:srgbClr val="FF0000"/>
                </a:solidFill>
              </a:rPr>
              <a:t>Fusion 360 Giriş</a:t>
            </a:r>
            <a:endParaRPr lang="en-US" altLang="tr-TR" sz="4000" dirty="0">
              <a:solidFill>
                <a:srgbClr val="FF0000"/>
              </a:solidFill>
            </a:endParaRPr>
          </a:p>
        </p:txBody>
      </p:sp>
      <p:sp>
        <p:nvSpPr>
          <p:cNvPr id="6" name="Dikdörtgen 5">
            <a:extLst>
              <a:ext uri="{FF2B5EF4-FFF2-40B4-BE49-F238E27FC236}">
                <a16:creationId xmlns:a16="http://schemas.microsoft.com/office/drawing/2014/main" id="{69077DC5-ACBB-4635-B22B-E4F157CED68D}"/>
              </a:ext>
            </a:extLst>
          </p:cNvPr>
          <p:cNvSpPr/>
          <p:nvPr/>
        </p:nvSpPr>
        <p:spPr bwMode="auto">
          <a:xfrm>
            <a:off x="3851920" y="3212976"/>
            <a:ext cx="1296144" cy="1152128"/>
          </a:xfrm>
          <a:prstGeom prst="rect">
            <a:avLst/>
          </a:prstGeom>
          <a:ln>
            <a:noFill/>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a:ln>
                <a:noFill/>
              </a:ln>
              <a:solidFill>
                <a:schemeClr val="tx1"/>
              </a:solidFill>
              <a:effectLst/>
              <a:latin typeface="Arial" panose="020B0604020202020204" pitchFamily="34" charset="0"/>
            </a:endParaRPr>
          </a:p>
        </p:txBody>
      </p:sp>
      <p:sp>
        <p:nvSpPr>
          <p:cNvPr id="3" name="Metin kutusu 2">
            <a:extLst>
              <a:ext uri="{FF2B5EF4-FFF2-40B4-BE49-F238E27FC236}">
                <a16:creationId xmlns:a16="http://schemas.microsoft.com/office/drawing/2014/main" id="{207B4AA2-45BF-9640-1502-042D5AECF5A3}"/>
              </a:ext>
            </a:extLst>
          </p:cNvPr>
          <p:cNvSpPr txBox="1"/>
          <p:nvPr/>
        </p:nvSpPr>
        <p:spPr>
          <a:xfrm>
            <a:off x="242646" y="1772816"/>
            <a:ext cx="8658708" cy="815608"/>
          </a:xfrm>
          <a:prstGeom prst="rect">
            <a:avLst/>
          </a:prstGeom>
          <a:noFill/>
        </p:spPr>
        <p:txBody>
          <a:bodyPr wrap="square">
            <a:spAutoFit/>
          </a:bodyPr>
          <a:lstStyle/>
          <a:p>
            <a:pPr marL="273050" indent="-273050" algn="l"/>
            <a:r>
              <a:rPr lang="tr-TR" sz="1800" b="1" u="sng" dirty="0"/>
              <a:t>1.1.7.2. Genel Ayarlar </a:t>
            </a:r>
          </a:p>
          <a:p>
            <a:pPr marL="273050" indent="-273050" algn="l"/>
            <a:r>
              <a:rPr lang="tr-TR" sz="1100" dirty="0"/>
              <a:t>Genel ayarlar ekranın sağ üst köşesindeki kullanıcı sembolü altında bulunan </a:t>
            </a:r>
            <a:r>
              <a:rPr lang="tr-TR" sz="1100" dirty="0" err="1"/>
              <a:t>Preferences</a:t>
            </a:r>
            <a:r>
              <a:rPr lang="tr-TR" sz="1100" dirty="0"/>
              <a:t> komutu seçildiğinde açılan pencereden yapılır </a:t>
            </a:r>
          </a:p>
          <a:p>
            <a:pPr marL="273050" indent="-273050" algn="l"/>
            <a:endParaRPr lang="tr-TR" sz="1800" b="1" u="sng" dirty="0"/>
          </a:p>
        </p:txBody>
      </p:sp>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pic>
        <p:nvPicPr>
          <p:cNvPr id="7" name="Resim 6">
            <a:extLst>
              <a:ext uri="{FF2B5EF4-FFF2-40B4-BE49-F238E27FC236}">
                <a16:creationId xmlns:a16="http://schemas.microsoft.com/office/drawing/2014/main" id="{E577A881-4CAF-681F-4649-51E50F5C1FF3}"/>
              </a:ext>
            </a:extLst>
          </p:cNvPr>
          <p:cNvPicPr>
            <a:picLocks noChangeAspect="1"/>
          </p:cNvPicPr>
          <p:nvPr/>
        </p:nvPicPr>
        <p:blipFill>
          <a:blip r:embed="rId4"/>
          <a:stretch>
            <a:fillRect/>
          </a:stretch>
        </p:blipFill>
        <p:spPr>
          <a:xfrm>
            <a:off x="1644783" y="2718544"/>
            <a:ext cx="5854433" cy="3293119"/>
          </a:xfrm>
          <a:prstGeom prst="rect">
            <a:avLst/>
          </a:prstGeom>
        </p:spPr>
      </p:pic>
      <p:sp>
        <p:nvSpPr>
          <p:cNvPr id="11" name="Dikdörtgen 10">
            <a:extLst>
              <a:ext uri="{FF2B5EF4-FFF2-40B4-BE49-F238E27FC236}">
                <a16:creationId xmlns:a16="http://schemas.microsoft.com/office/drawing/2014/main" id="{0B76DA58-C115-1780-6AC4-1BF100B7D68F}"/>
              </a:ext>
            </a:extLst>
          </p:cNvPr>
          <p:cNvSpPr/>
          <p:nvPr/>
        </p:nvSpPr>
        <p:spPr bwMode="auto">
          <a:xfrm>
            <a:off x="6732240" y="2588423"/>
            <a:ext cx="936104" cy="984593"/>
          </a:xfrm>
          <a:prstGeom prst="rect">
            <a:avLst/>
          </a:prstGeom>
          <a:noFill/>
          <a:ln w="57150">
            <a:solidFill>
              <a:srgbClr val="FF0000"/>
            </a:solid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a:ln>
                <a:noFill/>
              </a:ln>
              <a:solidFill>
                <a:schemeClr val="tx1"/>
              </a:solidFill>
              <a:effectLst/>
              <a:latin typeface="Arial" panose="020B0604020202020204" pitchFamily="34" charset="0"/>
            </a:endParaRPr>
          </a:p>
        </p:txBody>
      </p:sp>
      <p:pic>
        <p:nvPicPr>
          <p:cNvPr id="4" name="Resim 3">
            <a:extLst>
              <a:ext uri="{FF2B5EF4-FFF2-40B4-BE49-F238E27FC236}">
                <a16:creationId xmlns:a16="http://schemas.microsoft.com/office/drawing/2014/main" id="{C169D174-EBA9-4EF6-E9C5-BD858D14CF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2" y="6272859"/>
            <a:ext cx="576318" cy="513160"/>
          </a:xfrm>
          <a:prstGeom prst="rect">
            <a:avLst/>
          </a:prstGeom>
        </p:spPr>
      </p:pic>
      <p:sp>
        <p:nvSpPr>
          <p:cNvPr id="5" name="Metin kutusu 3">
            <a:extLst>
              <a:ext uri="{FF2B5EF4-FFF2-40B4-BE49-F238E27FC236}">
                <a16:creationId xmlns:a16="http://schemas.microsoft.com/office/drawing/2014/main" id="{486D8EBB-EE90-98F8-056C-03DF0AAD2FB4}"/>
              </a:ext>
            </a:extLst>
          </p:cNvPr>
          <p:cNvSpPr txBox="1"/>
          <p:nvPr/>
        </p:nvSpPr>
        <p:spPr>
          <a:xfrm>
            <a:off x="596340" y="6479264"/>
            <a:ext cx="2350106" cy="338554"/>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l"/>
            <a:r>
              <a:rPr lang="tr-TR" sz="1600" dirty="0"/>
              <a:t>Ahmet SAN-Karamürsel</a:t>
            </a:r>
          </a:p>
        </p:txBody>
      </p:sp>
    </p:spTree>
    <p:extLst>
      <p:ext uri="{BB962C8B-B14F-4D97-AF65-F5344CB8AC3E}">
        <p14:creationId xmlns:p14="http://schemas.microsoft.com/office/powerpoint/2010/main" val="3773915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238B05E-9DBA-4160-84E3-1373FB1BFEFF}"/>
              </a:ext>
            </a:extLst>
          </p:cNvPr>
          <p:cNvSpPr>
            <a:spLocks noGrp="1" noChangeArrowheads="1"/>
          </p:cNvSpPr>
          <p:nvPr>
            <p:ph type="title"/>
          </p:nvPr>
        </p:nvSpPr>
        <p:spPr>
          <a:xfrm>
            <a:off x="1222263" y="223130"/>
            <a:ext cx="6934200" cy="715963"/>
          </a:xfrm>
        </p:spPr>
        <p:txBody>
          <a:bodyPr/>
          <a:lstStyle/>
          <a:p>
            <a:r>
              <a:rPr lang="tr-TR" altLang="tr-TR" sz="4000" dirty="0">
                <a:solidFill>
                  <a:srgbClr val="FF0000"/>
                </a:solidFill>
              </a:rPr>
              <a:t>Fusion 360 Giriş</a:t>
            </a:r>
            <a:endParaRPr lang="en-US" altLang="tr-TR" sz="4000" dirty="0">
              <a:solidFill>
                <a:srgbClr val="FF0000"/>
              </a:solidFill>
            </a:endParaRPr>
          </a:p>
        </p:txBody>
      </p:sp>
      <p:sp>
        <p:nvSpPr>
          <p:cNvPr id="6" name="Dikdörtgen 5">
            <a:extLst>
              <a:ext uri="{FF2B5EF4-FFF2-40B4-BE49-F238E27FC236}">
                <a16:creationId xmlns:a16="http://schemas.microsoft.com/office/drawing/2014/main" id="{69077DC5-ACBB-4635-B22B-E4F157CED68D}"/>
              </a:ext>
            </a:extLst>
          </p:cNvPr>
          <p:cNvSpPr/>
          <p:nvPr/>
        </p:nvSpPr>
        <p:spPr bwMode="auto">
          <a:xfrm>
            <a:off x="3851920" y="3212976"/>
            <a:ext cx="1296144" cy="1152128"/>
          </a:xfrm>
          <a:prstGeom prst="rect">
            <a:avLst/>
          </a:prstGeom>
          <a:ln>
            <a:noFill/>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a:ln>
                <a:noFill/>
              </a:ln>
              <a:solidFill>
                <a:schemeClr val="tx1"/>
              </a:solidFill>
              <a:effectLst/>
              <a:latin typeface="Arial" panose="020B0604020202020204" pitchFamily="34" charset="0"/>
            </a:endParaRPr>
          </a:p>
        </p:txBody>
      </p:sp>
      <p:sp>
        <p:nvSpPr>
          <p:cNvPr id="3" name="Metin kutusu 2">
            <a:extLst>
              <a:ext uri="{FF2B5EF4-FFF2-40B4-BE49-F238E27FC236}">
                <a16:creationId xmlns:a16="http://schemas.microsoft.com/office/drawing/2014/main" id="{207B4AA2-45BF-9640-1502-042D5AECF5A3}"/>
              </a:ext>
            </a:extLst>
          </p:cNvPr>
          <p:cNvSpPr txBox="1"/>
          <p:nvPr/>
        </p:nvSpPr>
        <p:spPr>
          <a:xfrm>
            <a:off x="360009" y="4653136"/>
            <a:ext cx="8658708" cy="1554272"/>
          </a:xfrm>
          <a:prstGeom prst="rect">
            <a:avLst/>
          </a:prstGeom>
          <a:noFill/>
        </p:spPr>
        <p:txBody>
          <a:bodyPr wrap="square">
            <a:spAutoFit/>
          </a:bodyPr>
          <a:lstStyle/>
          <a:p>
            <a:pPr marL="273050" indent="-273050" algn="l"/>
            <a:r>
              <a:rPr lang="tr-TR" sz="1800" b="1" u="sng" dirty="0"/>
              <a:t>Genel Ayarlar</a:t>
            </a:r>
          </a:p>
          <a:p>
            <a:pPr marL="719138" indent="-544513" algn="l"/>
            <a:r>
              <a:rPr lang="tr-TR" sz="1100" b="1" dirty="0"/>
              <a:t>General: </a:t>
            </a:r>
            <a:r>
              <a:rPr lang="tr-TR" sz="1100" dirty="0"/>
              <a:t>Genel kullanıcı ara yüzü davranışlarının kontrol edildiği bölümdür. Burada seçilen değerler kabul edilen değer olarak bulunur ve gerektiğinde çizim aşamasında değiştirilebilir. </a:t>
            </a:r>
          </a:p>
          <a:p>
            <a:pPr marL="174625" algn="l"/>
            <a:r>
              <a:rPr lang="tr-TR" sz="1100" dirty="0"/>
              <a:t> </a:t>
            </a:r>
            <a:r>
              <a:rPr lang="tr-TR" sz="1100" b="1" dirty="0"/>
              <a:t>Graphics: </a:t>
            </a:r>
            <a:r>
              <a:rPr lang="tr-TR" sz="1100" dirty="0"/>
              <a:t>Grafik ekranını kontrol tercihlerinin bulunduğu bölümdür.</a:t>
            </a:r>
          </a:p>
          <a:p>
            <a:pPr marL="174625" algn="l"/>
            <a:r>
              <a:rPr lang="tr-TR" sz="1100" b="1" dirty="0" err="1"/>
              <a:t>Unit</a:t>
            </a:r>
            <a:r>
              <a:rPr lang="tr-TR" sz="1100" b="1" dirty="0"/>
              <a:t> </a:t>
            </a:r>
            <a:r>
              <a:rPr lang="tr-TR" sz="1100" b="1" dirty="0" err="1"/>
              <a:t>and</a:t>
            </a:r>
            <a:r>
              <a:rPr lang="tr-TR" sz="1100" b="1" dirty="0"/>
              <a:t> Value </a:t>
            </a:r>
            <a:r>
              <a:rPr lang="tr-TR" sz="1100" b="1" dirty="0" err="1"/>
              <a:t>Display</a:t>
            </a:r>
            <a:r>
              <a:rPr lang="tr-TR" sz="1100" b="1" dirty="0"/>
              <a:t>: </a:t>
            </a:r>
            <a:r>
              <a:rPr lang="tr-TR" sz="1100" dirty="0"/>
              <a:t>Birimlerin ve değerlerin ekranda nasıl görüntüleneceğinin kontrol edil </a:t>
            </a:r>
            <a:r>
              <a:rPr lang="tr-TR" sz="1100" dirty="0" err="1"/>
              <a:t>diği</a:t>
            </a:r>
            <a:r>
              <a:rPr lang="tr-TR" sz="1100" dirty="0"/>
              <a:t> bölümdür. </a:t>
            </a:r>
          </a:p>
          <a:p>
            <a:pPr marL="174625" algn="l"/>
            <a:r>
              <a:rPr lang="tr-TR" sz="1100" b="1" dirty="0" err="1"/>
              <a:t>Default</a:t>
            </a:r>
            <a:r>
              <a:rPr lang="tr-TR" sz="1100" b="1" dirty="0"/>
              <a:t> </a:t>
            </a:r>
            <a:r>
              <a:rPr lang="tr-TR" sz="1100" b="1" dirty="0" err="1"/>
              <a:t>Units</a:t>
            </a:r>
            <a:r>
              <a:rPr lang="tr-TR" sz="1100" b="1" dirty="0"/>
              <a:t>: </a:t>
            </a:r>
            <a:r>
              <a:rPr lang="tr-TR" sz="1100" dirty="0"/>
              <a:t>Varsayılan birimlerin tercih edildiği bölümdür</a:t>
            </a:r>
          </a:p>
          <a:p>
            <a:pPr marL="174625" algn="l"/>
            <a:endParaRPr lang="tr-TR" sz="1100" dirty="0"/>
          </a:p>
          <a:p>
            <a:pPr marL="174625" algn="l"/>
            <a:r>
              <a:rPr lang="tr-TR" sz="1100" dirty="0"/>
              <a:t>Bu pencereden program Türkçe ye döndürülebilir ayrıca Mouse tekerlek hareketi </a:t>
            </a:r>
            <a:r>
              <a:rPr lang="tr-TR" sz="1100" dirty="0" err="1"/>
              <a:t>solid</a:t>
            </a:r>
            <a:r>
              <a:rPr lang="tr-TR" sz="1100" dirty="0"/>
              <a:t> Works programındaki gibi yapılabilir</a:t>
            </a:r>
            <a:endParaRPr lang="tr-TR" sz="1800" dirty="0"/>
          </a:p>
        </p:txBody>
      </p:sp>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pic>
        <p:nvPicPr>
          <p:cNvPr id="5" name="Resim 4">
            <a:extLst>
              <a:ext uri="{FF2B5EF4-FFF2-40B4-BE49-F238E27FC236}">
                <a16:creationId xmlns:a16="http://schemas.microsoft.com/office/drawing/2014/main" id="{082D4D06-1EEF-58AD-A309-C50621B8AEAC}"/>
              </a:ext>
            </a:extLst>
          </p:cNvPr>
          <p:cNvPicPr>
            <a:picLocks noChangeAspect="1"/>
          </p:cNvPicPr>
          <p:nvPr/>
        </p:nvPicPr>
        <p:blipFill>
          <a:blip r:embed="rId4"/>
          <a:stretch>
            <a:fillRect/>
          </a:stretch>
        </p:blipFill>
        <p:spPr>
          <a:xfrm>
            <a:off x="1944644" y="1490338"/>
            <a:ext cx="5110695" cy="2874766"/>
          </a:xfrm>
          <a:prstGeom prst="rect">
            <a:avLst/>
          </a:prstGeom>
        </p:spPr>
      </p:pic>
      <p:pic>
        <p:nvPicPr>
          <p:cNvPr id="4" name="Resim 3">
            <a:extLst>
              <a:ext uri="{FF2B5EF4-FFF2-40B4-BE49-F238E27FC236}">
                <a16:creationId xmlns:a16="http://schemas.microsoft.com/office/drawing/2014/main" id="{AFA6DA49-5B0B-39FE-1AE5-9A2FCD90F7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2" y="6272859"/>
            <a:ext cx="576318" cy="513160"/>
          </a:xfrm>
          <a:prstGeom prst="rect">
            <a:avLst/>
          </a:prstGeom>
        </p:spPr>
      </p:pic>
      <p:sp>
        <p:nvSpPr>
          <p:cNvPr id="7" name="Metin kutusu 3">
            <a:extLst>
              <a:ext uri="{FF2B5EF4-FFF2-40B4-BE49-F238E27FC236}">
                <a16:creationId xmlns:a16="http://schemas.microsoft.com/office/drawing/2014/main" id="{0DFD0FB7-1592-9B5A-6560-E17B4BBA8653}"/>
              </a:ext>
            </a:extLst>
          </p:cNvPr>
          <p:cNvSpPr txBox="1"/>
          <p:nvPr/>
        </p:nvSpPr>
        <p:spPr>
          <a:xfrm>
            <a:off x="596340" y="6479264"/>
            <a:ext cx="2350106" cy="338554"/>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l"/>
            <a:r>
              <a:rPr lang="tr-TR" sz="1600" dirty="0"/>
              <a:t>Ahmet SAN-Karamürsel</a:t>
            </a:r>
          </a:p>
        </p:txBody>
      </p:sp>
    </p:spTree>
    <p:extLst>
      <p:ext uri="{BB962C8B-B14F-4D97-AF65-F5344CB8AC3E}">
        <p14:creationId xmlns:p14="http://schemas.microsoft.com/office/powerpoint/2010/main" val="1607243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238B05E-9DBA-4160-84E3-1373FB1BFEFF}"/>
              </a:ext>
            </a:extLst>
          </p:cNvPr>
          <p:cNvSpPr>
            <a:spLocks noGrp="1" noChangeArrowheads="1"/>
          </p:cNvSpPr>
          <p:nvPr>
            <p:ph type="title"/>
          </p:nvPr>
        </p:nvSpPr>
        <p:spPr>
          <a:xfrm>
            <a:off x="1222263" y="223130"/>
            <a:ext cx="6934200" cy="715963"/>
          </a:xfrm>
        </p:spPr>
        <p:txBody>
          <a:bodyPr/>
          <a:lstStyle/>
          <a:p>
            <a:r>
              <a:rPr lang="tr-TR" altLang="tr-TR" sz="4000" dirty="0">
                <a:solidFill>
                  <a:srgbClr val="FF0000"/>
                </a:solidFill>
              </a:rPr>
              <a:t>Fusion 360 Giriş</a:t>
            </a:r>
            <a:endParaRPr lang="en-US" altLang="tr-TR" sz="4000" dirty="0">
              <a:solidFill>
                <a:srgbClr val="FF0000"/>
              </a:solidFill>
            </a:endParaRPr>
          </a:p>
        </p:txBody>
      </p:sp>
      <p:sp>
        <p:nvSpPr>
          <p:cNvPr id="6" name="Dikdörtgen 5">
            <a:extLst>
              <a:ext uri="{FF2B5EF4-FFF2-40B4-BE49-F238E27FC236}">
                <a16:creationId xmlns:a16="http://schemas.microsoft.com/office/drawing/2014/main" id="{69077DC5-ACBB-4635-B22B-E4F157CED68D}"/>
              </a:ext>
            </a:extLst>
          </p:cNvPr>
          <p:cNvSpPr/>
          <p:nvPr/>
        </p:nvSpPr>
        <p:spPr bwMode="auto">
          <a:xfrm>
            <a:off x="3851920" y="3212976"/>
            <a:ext cx="1296144" cy="1152128"/>
          </a:xfrm>
          <a:prstGeom prst="rect">
            <a:avLst/>
          </a:prstGeom>
          <a:ln>
            <a:noFill/>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a:ln>
                <a:noFill/>
              </a:ln>
              <a:solidFill>
                <a:schemeClr val="tx1"/>
              </a:solidFill>
              <a:effectLst/>
              <a:latin typeface="Arial" panose="020B0604020202020204" pitchFamily="34" charset="0"/>
            </a:endParaRPr>
          </a:p>
        </p:txBody>
      </p:sp>
      <p:sp>
        <p:nvSpPr>
          <p:cNvPr id="3" name="Metin kutusu 2">
            <a:extLst>
              <a:ext uri="{FF2B5EF4-FFF2-40B4-BE49-F238E27FC236}">
                <a16:creationId xmlns:a16="http://schemas.microsoft.com/office/drawing/2014/main" id="{207B4AA2-45BF-9640-1502-042D5AECF5A3}"/>
              </a:ext>
            </a:extLst>
          </p:cNvPr>
          <p:cNvSpPr txBox="1"/>
          <p:nvPr/>
        </p:nvSpPr>
        <p:spPr>
          <a:xfrm>
            <a:off x="170638" y="1841336"/>
            <a:ext cx="8658708" cy="1015663"/>
          </a:xfrm>
          <a:prstGeom prst="rect">
            <a:avLst/>
          </a:prstGeom>
          <a:noFill/>
        </p:spPr>
        <p:txBody>
          <a:bodyPr wrap="square">
            <a:spAutoFit/>
          </a:bodyPr>
          <a:lstStyle/>
          <a:p>
            <a:pPr marL="174625" algn="l"/>
            <a:r>
              <a:rPr lang="tr-TR" sz="1800" b="1" u="sng" dirty="0"/>
              <a:t>1.1.8. Dosya Denetimi</a:t>
            </a:r>
          </a:p>
          <a:p>
            <a:pPr marL="174625" algn="l"/>
            <a:r>
              <a:rPr lang="tr-TR" sz="1400" dirty="0"/>
              <a:t>Dosya denetimi hızlı erişim menüsünün sol tarafında bulunan File simgesi altındaki komutlar ile yapılır Açılır menüde bulunan komutlar yardımı ile yeni dosya açma, var olan bir dosya açma ya da dosya kaydetme işlemleri yapılır. </a:t>
            </a:r>
          </a:p>
        </p:txBody>
      </p:sp>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pic>
        <p:nvPicPr>
          <p:cNvPr id="5" name="Resim 4">
            <a:extLst>
              <a:ext uri="{FF2B5EF4-FFF2-40B4-BE49-F238E27FC236}">
                <a16:creationId xmlns:a16="http://schemas.microsoft.com/office/drawing/2014/main" id="{C4825978-142B-E597-FE91-F3A5821360A7}"/>
              </a:ext>
            </a:extLst>
          </p:cNvPr>
          <p:cNvPicPr>
            <a:picLocks noChangeAspect="1"/>
          </p:cNvPicPr>
          <p:nvPr/>
        </p:nvPicPr>
        <p:blipFill rotWithShape="1">
          <a:blip r:embed="rId4"/>
          <a:srcRect l="28738" t="44400" r="34250" b="19201"/>
          <a:stretch/>
        </p:blipFill>
        <p:spPr>
          <a:xfrm>
            <a:off x="1234589" y="3068960"/>
            <a:ext cx="6446068" cy="3312368"/>
          </a:xfrm>
          <a:prstGeom prst="rect">
            <a:avLst/>
          </a:prstGeom>
        </p:spPr>
      </p:pic>
      <p:pic>
        <p:nvPicPr>
          <p:cNvPr id="4" name="Resim 3">
            <a:extLst>
              <a:ext uri="{FF2B5EF4-FFF2-40B4-BE49-F238E27FC236}">
                <a16:creationId xmlns:a16="http://schemas.microsoft.com/office/drawing/2014/main" id="{2E274EC8-DE98-EDAA-B847-A090E83F1B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2" y="6272859"/>
            <a:ext cx="576318" cy="513160"/>
          </a:xfrm>
          <a:prstGeom prst="rect">
            <a:avLst/>
          </a:prstGeom>
        </p:spPr>
      </p:pic>
      <p:sp>
        <p:nvSpPr>
          <p:cNvPr id="7" name="Metin kutusu 3">
            <a:extLst>
              <a:ext uri="{FF2B5EF4-FFF2-40B4-BE49-F238E27FC236}">
                <a16:creationId xmlns:a16="http://schemas.microsoft.com/office/drawing/2014/main" id="{21C13B9D-E79C-D310-F290-919D61247BB4}"/>
              </a:ext>
            </a:extLst>
          </p:cNvPr>
          <p:cNvSpPr txBox="1"/>
          <p:nvPr/>
        </p:nvSpPr>
        <p:spPr>
          <a:xfrm>
            <a:off x="596340" y="6479264"/>
            <a:ext cx="2350106" cy="338554"/>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l"/>
            <a:r>
              <a:rPr lang="tr-TR" sz="1600" dirty="0"/>
              <a:t>Ahmet SAN-Karamürsel</a:t>
            </a:r>
          </a:p>
        </p:txBody>
      </p:sp>
    </p:spTree>
    <p:extLst>
      <p:ext uri="{BB962C8B-B14F-4D97-AF65-F5344CB8AC3E}">
        <p14:creationId xmlns:p14="http://schemas.microsoft.com/office/powerpoint/2010/main" val="2697746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238B05E-9DBA-4160-84E3-1373FB1BFEFF}"/>
              </a:ext>
            </a:extLst>
          </p:cNvPr>
          <p:cNvSpPr>
            <a:spLocks noGrp="1" noChangeArrowheads="1"/>
          </p:cNvSpPr>
          <p:nvPr>
            <p:ph type="title"/>
          </p:nvPr>
        </p:nvSpPr>
        <p:spPr>
          <a:xfrm>
            <a:off x="1222263" y="223130"/>
            <a:ext cx="6934200" cy="715963"/>
          </a:xfrm>
        </p:spPr>
        <p:txBody>
          <a:bodyPr/>
          <a:lstStyle/>
          <a:p>
            <a:r>
              <a:rPr lang="tr-TR" altLang="tr-TR" sz="4000" dirty="0">
                <a:solidFill>
                  <a:srgbClr val="FF0000"/>
                </a:solidFill>
              </a:rPr>
              <a:t>Fusion 360 Giriş</a:t>
            </a:r>
            <a:endParaRPr lang="en-US" altLang="tr-TR" sz="4000" dirty="0">
              <a:solidFill>
                <a:srgbClr val="FF0000"/>
              </a:solidFill>
            </a:endParaRPr>
          </a:p>
        </p:txBody>
      </p:sp>
      <p:sp>
        <p:nvSpPr>
          <p:cNvPr id="6" name="Dikdörtgen 5">
            <a:extLst>
              <a:ext uri="{FF2B5EF4-FFF2-40B4-BE49-F238E27FC236}">
                <a16:creationId xmlns:a16="http://schemas.microsoft.com/office/drawing/2014/main" id="{69077DC5-ACBB-4635-B22B-E4F157CED68D}"/>
              </a:ext>
            </a:extLst>
          </p:cNvPr>
          <p:cNvSpPr/>
          <p:nvPr/>
        </p:nvSpPr>
        <p:spPr bwMode="auto">
          <a:xfrm>
            <a:off x="3851920" y="3212976"/>
            <a:ext cx="1296144" cy="1152128"/>
          </a:xfrm>
          <a:prstGeom prst="rect">
            <a:avLst/>
          </a:prstGeom>
          <a:ln>
            <a:noFill/>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a:ln>
                <a:noFill/>
              </a:ln>
              <a:solidFill>
                <a:schemeClr val="tx1"/>
              </a:solidFill>
              <a:effectLst/>
              <a:latin typeface="Arial" panose="020B0604020202020204" pitchFamily="34" charset="0"/>
            </a:endParaRPr>
          </a:p>
        </p:txBody>
      </p:sp>
      <p:sp>
        <p:nvSpPr>
          <p:cNvPr id="3" name="Metin kutusu 2">
            <a:extLst>
              <a:ext uri="{FF2B5EF4-FFF2-40B4-BE49-F238E27FC236}">
                <a16:creationId xmlns:a16="http://schemas.microsoft.com/office/drawing/2014/main" id="{207B4AA2-45BF-9640-1502-042D5AECF5A3}"/>
              </a:ext>
            </a:extLst>
          </p:cNvPr>
          <p:cNvSpPr txBox="1"/>
          <p:nvPr/>
        </p:nvSpPr>
        <p:spPr>
          <a:xfrm>
            <a:off x="170638" y="1841336"/>
            <a:ext cx="8658708" cy="707886"/>
          </a:xfrm>
          <a:prstGeom prst="rect">
            <a:avLst/>
          </a:prstGeom>
          <a:noFill/>
        </p:spPr>
        <p:txBody>
          <a:bodyPr wrap="square">
            <a:spAutoFit/>
          </a:bodyPr>
          <a:lstStyle/>
          <a:p>
            <a:pPr marL="174625" algn="l"/>
            <a:r>
              <a:rPr lang="tr-TR" sz="1800" b="1" u="sng" dirty="0"/>
              <a:t>1.1.8. Dosya Denetimi</a:t>
            </a:r>
          </a:p>
          <a:p>
            <a:pPr marL="174625" algn="l"/>
            <a:r>
              <a:rPr lang="tr-TR" sz="1100" dirty="0"/>
              <a:t>Fusion 360 programının dosya uzantısı f3d’dir. Doğrudan kaydetme işlemlerinde (</a:t>
            </a:r>
            <a:r>
              <a:rPr lang="tr-TR" sz="1100" dirty="0" err="1"/>
              <a:t>Save</a:t>
            </a:r>
            <a:r>
              <a:rPr lang="tr-TR" sz="1100" dirty="0"/>
              <a:t> ya da </a:t>
            </a:r>
            <a:r>
              <a:rPr lang="tr-TR" sz="1100" dirty="0" err="1"/>
              <a:t>Save</a:t>
            </a:r>
            <a:r>
              <a:rPr lang="tr-TR" sz="1100" dirty="0"/>
              <a:t> As) dosya bulut ortamında kaydedilir ve tekrar bulut ortamından çağrılır. Dosyayı dahili hafızaya kaydetmek için </a:t>
            </a:r>
            <a:r>
              <a:rPr lang="tr-TR" sz="1100" dirty="0" err="1"/>
              <a:t>Export</a:t>
            </a:r>
            <a:r>
              <a:rPr lang="tr-TR" sz="1100" dirty="0"/>
              <a:t> komutu kullanılır </a:t>
            </a:r>
            <a:endParaRPr lang="tr-TR" sz="1400" dirty="0"/>
          </a:p>
        </p:txBody>
      </p:sp>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pic>
        <p:nvPicPr>
          <p:cNvPr id="7" name="Resim 6">
            <a:extLst>
              <a:ext uri="{FF2B5EF4-FFF2-40B4-BE49-F238E27FC236}">
                <a16:creationId xmlns:a16="http://schemas.microsoft.com/office/drawing/2014/main" id="{D19DB188-37D9-456F-626A-2D7910EE2956}"/>
              </a:ext>
            </a:extLst>
          </p:cNvPr>
          <p:cNvPicPr>
            <a:picLocks noChangeAspect="1"/>
          </p:cNvPicPr>
          <p:nvPr/>
        </p:nvPicPr>
        <p:blipFill rotWithShape="1">
          <a:blip r:embed="rId4"/>
          <a:srcRect l="28738" t="40200" r="34250" b="41600"/>
          <a:stretch/>
        </p:blipFill>
        <p:spPr>
          <a:xfrm>
            <a:off x="758911" y="2924944"/>
            <a:ext cx="8070435" cy="2232248"/>
          </a:xfrm>
          <a:prstGeom prst="rect">
            <a:avLst/>
          </a:prstGeom>
        </p:spPr>
      </p:pic>
      <p:sp>
        <p:nvSpPr>
          <p:cNvPr id="10" name="Metin kutusu 9">
            <a:extLst>
              <a:ext uri="{FF2B5EF4-FFF2-40B4-BE49-F238E27FC236}">
                <a16:creationId xmlns:a16="http://schemas.microsoft.com/office/drawing/2014/main" id="{6CFBD2FE-D1A1-24D2-CD73-22AE12CB516C}"/>
              </a:ext>
            </a:extLst>
          </p:cNvPr>
          <p:cNvSpPr txBox="1"/>
          <p:nvPr/>
        </p:nvSpPr>
        <p:spPr>
          <a:xfrm>
            <a:off x="701824" y="5158724"/>
            <a:ext cx="7740352" cy="1261884"/>
          </a:xfrm>
          <a:prstGeom prst="rect">
            <a:avLst/>
          </a:prstGeom>
          <a:noFill/>
        </p:spPr>
        <p:txBody>
          <a:bodyPr wrap="square">
            <a:spAutoFit/>
          </a:bodyPr>
          <a:lstStyle/>
          <a:p>
            <a:r>
              <a:rPr lang="tr-TR" sz="1600" b="1" dirty="0" err="1"/>
              <a:t>Export</a:t>
            </a:r>
            <a:r>
              <a:rPr lang="tr-TR" sz="1600" b="1" dirty="0"/>
              <a:t> komutu ile dışa aktarılacak dosya uzantıları şunlardır</a:t>
            </a:r>
          </a:p>
          <a:p>
            <a:pPr algn="l"/>
            <a:r>
              <a:rPr lang="tr-TR" sz="1200" dirty="0"/>
              <a:t>• *.f3d (Fusion 360 formatı) 	• *.</a:t>
            </a:r>
            <a:r>
              <a:rPr lang="tr-TR" sz="1200" dirty="0" err="1"/>
              <a:t>ipt</a:t>
            </a:r>
            <a:r>
              <a:rPr lang="tr-TR" sz="1200" dirty="0"/>
              <a:t> (</a:t>
            </a:r>
            <a:r>
              <a:rPr lang="tr-TR" sz="1200" dirty="0" err="1"/>
              <a:t>Inventor</a:t>
            </a:r>
            <a:r>
              <a:rPr lang="tr-TR" sz="1200" dirty="0"/>
              <a:t> 2019 formatı)</a:t>
            </a:r>
          </a:p>
          <a:p>
            <a:pPr algn="l"/>
            <a:r>
              <a:rPr lang="tr-TR" sz="1200" dirty="0"/>
              <a:t>• *.</a:t>
            </a:r>
            <a:r>
              <a:rPr lang="tr-TR" sz="1200" dirty="0" err="1"/>
              <a:t>dwg</a:t>
            </a:r>
            <a:r>
              <a:rPr lang="tr-TR" sz="1200" dirty="0"/>
              <a:t> (AutoCAD formatı) 		• *.</a:t>
            </a:r>
            <a:r>
              <a:rPr lang="tr-TR" sz="1200" dirty="0" err="1"/>
              <a:t>igs</a:t>
            </a:r>
            <a:r>
              <a:rPr lang="tr-TR" sz="1200" dirty="0"/>
              <a:t>,*.</a:t>
            </a:r>
            <a:r>
              <a:rPr lang="tr-TR" sz="1200" dirty="0" err="1"/>
              <a:t>iges</a:t>
            </a:r>
            <a:r>
              <a:rPr lang="tr-TR" sz="1200" dirty="0"/>
              <a:t> (2D/3D vektör formatı) </a:t>
            </a:r>
          </a:p>
          <a:p>
            <a:pPr algn="l"/>
            <a:r>
              <a:rPr lang="tr-TR" sz="1200" dirty="0"/>
              <a:t>• *.</a:t>
            </a:r>
            <a:r>
              <a:rPr lang="tr-TR" sz="1200" dirty="0" err="1"/>
              <a:t>obj</a:t>
            </a:r>
            <a:r>
              <a:rPr lang="tr-TR" sz="1200" dirty="0"/>
              <a:t> (3D görüntü formatı) 	• *.</a:t>
            </a:r>
            <a:r>
              <a:rPr lang="tr-TR" sz="1200" dirty="0" err="1"/>
              <a:t>dxf</a:t>
            </a:r>
            <a:r>
              <a:rPr lang="tr-TR" sz="1200" dirty="0"/>
              <a:t> (2 boyut paylaşım dosyası) </a:t>
            </a:r>
          </a:p>
          <a:p>
            <a:pPr algn="l"/>
            <a:r>
              <a:rPr lang="tr-TR" sz="1200" dirty="0"/>
              <a:t>• *.</a:t>
            </a:r>
            <a:r>
              <a:rPr lang="tr-TR" sz="1200" dirty="0" err="1"/>
              <a:t>skp</a:t>
            </a:r>
            <a:r>
              <a:rPr lang="tr-TR" sz="1200" dirty="0"/>
              <a:t> (</a:t>
            </a:r>
            <a:r>
              <a:rPr lang="tr-TR" sz="1200" dirty="0" err="1"/>
              <a:t>SketchUp</a:t>
            </a:r>
            <a:r>
              <a:rPr lang="tr-TR" sz="1200" dirty="0"/>
              <a:t> formatı) 		• *.</a:t>
            </a:r>
            <a:r>
              <a:rPr lang="tr-TR" sz="1200" dirty="0" err="1"/>
              <a:t>stp</a:t>
            </a:r>
            <a:r>
              <a:rPr lang="tr-TR" sz="1200" dirty="0"/>
              <a:t>, *.step (ISO formatı) </a:t>
            </a:r>
          </a:p>
          <a:p>
            <a:pPr algn="l"/>
            <a:r>
              <a:rPr lang="tr-TR" sz="1200" dirty="0"/>
              <a:t>• *.</a:t>
            </a:r>
            <a:r>
              <a:rPr lang="tr-TR" sz="1200" dirty="0" err="1"/>
              <a:t>stl</a:t>
            </a:r>
            <a:r>
              <a:rPr lang="tr-TR" sz="1200" dirty="0"/>
              <a:t> (3 boyutlu yazıcı formatı</a:t>
            </a:r>
            <a:endParaRPr lang="tr-TR" sz="1600" dirty="0"/>
          </a:p>
        </p:txBody>
      </p:sp>
      <p:pic>
        <p:nvPicPr>
          <p:cNvPr id="4" name="Resim 3">
            <a:extLst>
              <a:ext uri="{FF2B5EF4-FFF2-40B4-BE49-F238E27FC236}">
                <a16:creationId xmlns:a16="http://schemas.microsoft.com/office/drawing/2014/main" id="{B066E1C1-C6D5-140B-F168-01529AFC56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2" y="6272859"/>
            <a:ext cx="576318" cy="513160"/>
          </a:xfrm>
          <a:prstGeom prst="rect">
            <a:avLst/>
          </a:prstGeom>
        </p:spPr>
      </p:pic>
      <p:sp>
        <p:nvSpPr>
          <p:cNvPr id="5" name="Metin kutusu 3">
            <a:extLst>
              <a:ext uri="{FF2B5EF4-FFF2-40B4-BE49-F238E27FC236}">
                <a16:creationId xmlns:a16="http://schemas.microsoft.com/office/drawing/2014/main" id="{F1F92DAB-002D-1A1E-974C-4CFEC10A8244}"/>
              </a:ext>
            </a:extLst>
          </p:cNvPr>
          <p:cNvSpPr txBox="1"/>
          <p:nvPr/>
        </p:nvSpPr>
        <p:spPr>
          <a:xfrm>
            <a:off x="596340" y="6479264"/>
            <a:ext cx="2350106" cy="338554"/>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l"/>
            <a:r>
              <a:rPr lang="tr-TR" sz="1600" dirty="0"/>
              <a:t>Ahmet SAN-Karamürsel</a:t>
            </a:r>
          </a:p>
        </p:txBody>
      </p:sp>
    </p:spTree>
    <p:extLst>
      <p:ext uri="{BB962C8B-B14F-4D97-AF65-F5344CB8AC3E}">
        <p14:creationId xmlns:p14="http://schemas.microsoft.com/office/powerpoint/2010/main" val="39916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238B05E-9DBA-4160-84E3-1373FB1BFEFF}"/>
              </a:ext>
            </a:extLst>
          </p:cNvPr>
          <p:cNvSpPr>
            <a:spLocks noGrp="1" noChangeArrowheads="1"/>
          </p:cNvSpPr>
          <p:nvPr>
            <p:ph type="title"/>
          </p:nvPr>
        </p:nvSpPr>
        <p:spPr>
          <a:xfrm>
            <a:off x="1222263" y="223130"/>
            <a:ext cx="6934200" cy="715963"/>
          </a:xfrm>
        </p:spPr>
        <p:txBody>
          <a:bodyPr/>
          <a:lstStyle/>
          <a:p>
            <a:r>
              <a:rPr lang="tr-TR" altLang="tr-TR" sz="4000" dirty="0">
                <a:solidFill>
                  <a:srgbClr val="FF0000"/>
                </a:solidFill>
              </a:rPr>
              <a:t>Fusion 360 Giriş</a:t>
            </a:r>
            <a:endParaRPr lang="en-US" altLang="tr-TR" sz="4000" dirty="0">
              <a:solidFill>
                <a:srgbClr val="FF0000"/>
              </a:solidFill>
            </a:endParaRPr>
          </a:p>
        </p:txBody>
      </p:sp>
      <p:sp>
        <p:nvSpPr>
          <p:cNvPr id="6" name="Dikdörtgen 5">
            <a:extLst>
              <a:ext uri="{FF2B5EF4-FFF2-40B4-BE49-F238E27FC236}">
                <a16:creationId xmlns:a16="http://schemas.microsoft.com/office/drawing/2014/main" id="{69077DC5-ACBB-4635-B22B-E4F157CED68D}"/>
              </a:ext>
            </a:extLst>
          </p:cNvPr>
          <p:cNvSpPr/>
          <p:nvPr/>
        </p:nvSpPr>
        <p:spPr bwMode="auto">
          <a:xfrm>
            <a:off x="3851920" y="3212976"/>
            <a:ext cx="1296144" cy="1152128"/>
          </a:xfrm>
          <a:prstGeom prst="rect">
            <a:avLst/>
          </a:prstGeom>
          <a:ln>
            <a:noFill/>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a:ln>
                <a:noFill/>
              </a:ln>
              <a:solidFill>
                <a:schemeClr val="tx1"/>
              </a:solidFill>
              <a:effectLst/>
              <a:latin typeface="Arial" panose="020B0604020202020204" pitchFamily="34" charset="0"/>
            </a:endParaRPr>
          </a:p>
        </p:txBody>
      </p:sp>
      <p:sp>
        <p:nvSpPr>
          <p:cNvPr id="3" name="Metin kutusu 2">
            <a:extLst>
              <a:ext uri="{FF2B5EF4-FFF2-40B4-BE49-F238E27FC236}">
                <a16:creationId xmlns:a16="http://schemas.microsoft.com/office/drawing/2014/main" id="{207B4AA2-45BF-9640-1502-042D5AECF5A3}"/>
              </a:ext>
            </a:extLst>
          </p:cNvPr>
          <p:cNvSpPr txBox="1"/>
          <p:nvPr/>
        </p:nvSpPr>
        <p:spPr>
          <a:xfrm>
            <a:off x="170638" y="1841336"/>
            <a:ext cx="8658708" cy="1292662"/>
          </a:xfrm>
          <a:prstGeom prst="rect">
            <a:avLst/>
          </a:prstGeom>
          <a:noFill/>
        </p:spPr>
        <p:txBody>
          <a:bodyPr wrap="square">
            <a:spAutoFit/>
          </a:bodyPr>
          <a:lstStyle/>
          <a:p>
            <a:pPr marL="174625" algn="l"/>
            <a:r>
              <a:rPr lang="tr-TR" sz="1800" b="1" u="sng" dirty="0"/>
              <a:t>1.1.9. Bulut Ortamında Dosya Denetimi </a:t>
            </a:r>
          </a:p>
          <a:p>
            <a:pPr marL="174625" algn="l"/>
            <a:r>
              <a:rPr lang="tr-TR" sz="1000" dirty="0"/>
              <a:t>Programın penceresinin sol üst köşesinde bulunan (Show Data Panel) simgesine farenin sol tuşu ile basıldığında bulut ortamında dosya denetim penceresi açılacaktır  Dosya denetim penceresinde yeni bir proje oluşturulup tasarımlar bu proje içine kaydedilebilir. Birden çok proje oluşturulabilir ve bu projeler farklı kullanıcılar ile paylaşılabilir. Oluşturulan projeler içine kaydedilen tasarımlar her defasında farklı versiyonlarda kaydedilip istenirse eski versiyonlardaki dosyalar açılabilir (Open on </a:t>
            </a:r>
            <a:r>
              <a:rPr lang="tr-TR" sz="1000" dirty="0" err="1"/>
              <a:t>the</a:t>
            </a:r>
            <a:r>
              <a:rPr lang="tr-TR" sz="1000" dirty="0"/>
              <a:t> Web) simgesi yardımı ile dosya denetimi internet sayfasından da yapılabilmektedir. Tasarımlar kaydedilirken açılan diyalog kutusunda bulunan bir proje içine kaydedilebilir. Aynı zamanda tasarımlar ve projeler için klasör oluşturma imkânı da vardır. Program bulut tabanlı olarak 500 GB depolama alanı sunar sadece Fusion dosyaları değil diğer dosyalarda bu </a:t>
            </a:r>
            <a:r>
              <a:rPr lang="tr-TR" sz="1000"/>
              <a:t>alanda depolanabilir</a:t>
            </a:r>
            <a:endParaRPr lang="tr-TR" sz="1400" dirty="0"/>
          </a:p>
        </p:txBody>
      </p:sp>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pic>
        <p:nvPicPr>
          <p:cNvPr id="5" name="Resim 4">
            <a:extLst>
              <a:ext uri="{FF2B5EF4-FFF2-40B4-BE49-F238E27FC236}">
                <a16:creationId xmlns:a16="http://schemas.microsoft.com/office/drawing/2014/main" id="{8A1FCF3B-002E-4EA5-B9E7-8953C1A855F8}"/>
              </a:ext>
            </a:extLst>
          </p:cNvPr>
          <p:cNvPicPr>
            <a:picLocks noChangeAspect="1"/>
          </p:cNvPicPr>
          <p:nvPr/>
        </p:nvPicPr>
        <p:blipFill rotWithShape="1">
          <a:blip r:embed="rId4"/>
          <a:srcRect l="29525" t="26200" r="32675" b="8000"/>
          <a:stretch/>
        </p:blipFill>
        <p:spPr>
          <a:xfrm>
            <a:off x="1691680" y="3212976"/>
            <a:ext cx="5904656" cy="3168352"/>
          </a:xfrm>
          <a:prstGeom prst="rect">
            <a:avLst/>
          </a:prstGeom>
        </p:spPr>
      </p:pic>
      <p:pic>
        <p:nvPicPr>
          <p:cNvPr id="4" name="Resim 3">
            <a:extLst>
              <a:ext uri="{FF2B5EF4-FFF2-40B4-BE49-F238E27FC236}">
                <a16:creationId xmlns:a16="http://schemas.microsoft.com/office/drawing/2014/main" id="{819874B6-0A48-34B7-433F-EE9E739678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2" y="6272859"/>
            <a:ext cx="576318" cy="513160"/>
          </a:xfrm>
          <a:prstGeom prst="rect">
            <a:avLst/>
          </a:prstGeom>
        </p:spPr>
      </p:pic>
      <p:sp>
        <p:nvSpPr>
          <p:cNvPr id="7" name="Metin kutusu 3">
            <a:extLst>
              <a:ext uri="{FF2B5EF4-FFF2-40B4-BE49-F238E27FC236}">
                <a16:creationId xmlns:a16="http://schemas.microsoft.com/office/drawing/2014/main" id="{450F5DA4-A7B3-BE00-5180-47274661F058}"/>
              </a:ext>
            </a:extLst>
          </p:cNvPr>
          <p:cNvSpPr txBox="1"/>
          <p:nvPr/>
        </p:nvSpPr>
        <p:spPr>
          <a:xfrm>
            <a:off x="596340" y="6479264"/>
            <a:ext cx="2350106" cy="338554"/>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l"/>
            <a:r>
              <a:rPr lang="tr-TR" sz="1600" dirty="0"/>
              <a:t>Ahmet SAN-Karamürsel</a:t>
            </a:r>
          </a:p>
        </p:txBody>
      </p:sp>
    </p:spTree>
    <p:extLst>
      <p:ext uri="{BB962C8B-B14F-4D97-AF65-F5344CB8AC3E}">
        <p14:creationId xmlns:p14="http://schemas.microsoft.com/office/powerpoint/2010/main" val="2227889282"/>
      </p:ext>
    </p:extLst>
  </p:cSld>
  <p:clrMapOvr>
    <a:masterClrMapping/>
  </p:clrMapOvr>
</p:sld>
</file>

<file path=ppt/theme/theme1.xml><?xml version="1.0" encoding="utf-8"?>
<a:theme xmlns:a="http://schemas.openxmlformats.org/drawingml/2006/main" name="powerpoint-template-24">
  <a:themeElements>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1800</TotalTime>
  <Words>858</Words>
  <Application>Microsoft Office PowerPoint</Application>
  <PresentationFormat>Ekran Gösterisi (4:3)</PresentationFormat>
  <Paragraphs>84</Paragraphs>
  <Slides>11</Slides>
  <Notes>11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Arial</vt:lpstr>
      <vt:lpstr>Calibri</vt:lpstr>
      <vt:lpstr>Microsoft Sans Serif</vt:lpstr>
      <vt:lpstr>powerpoint-template-24</vt:lpstr>
      <vt:lpstr> 1.1.5. Arayüz.                           1.1.6. Araç Çubukları 1.1.7. Çizim Öncesi Ayarlar 1  1.7.1. Görüntü Ayarları 1.1.7.2. Genel Ayarlar  1.1.8. Dosya Denetimi 1.1.9. Bulut Ortamında Dosya Denetimi </vt:lpstr>
      <vt:lpstr>Fusion 360 Giriş</vt:lpstr>
      <vt:lpstr>Fusion 360 Giriş</vt:lpstr>
      <vt:lpstr>Fusion 360 Giriş</vt:lpstr>
      <vt:lpstr>Fusion 360 Giriş</vt:lpstr>
      <vt:lpstr>Fusion 360 Giriş</vt:lpstr>
      <vt:lpstr>Fusion 360 Giriş</vt:lpstr>
      <vt:lpstr>Fusion 360 Giriş</vt:lpstr>
      <vt:lpstr>Fusion 360 Giriş</vt:lpstr>
      <vt:lpstr>Fusion 360 Giriş</vt:lpstr>
      <vt:lpstr>Fusion 360 Giriş</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Ahmet San</dc:creator>
  <cp:lastModifiedBy>Karamursel 100.Yıl MTAL Danışman Ahmet SAN</cp:lastModifiedBy>
  <cp:revision>25</cp:revision>
  <dcterms:created xsi:type="dcterms:W3CDTF">2021-12-22T17:52:59Z</dcterms:created>
  <dcterms:modified xsi:type="dcterms:W3CDTF">2024-12-05T17:11:57Z</dcterms:modified>
</cp:coreProperties>
</file>